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23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487" y="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C541F-ADD6-5128-B1AD-B3CA09429B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58AD08-DB8F-918E-A40F-C91592C9D4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35A1CD-894C-AAF7-1D76-B0F88175A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1FD6FB-1E6F-BF6A-0852-629EB8362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6CD0BB-596F-DCA6-85F7-AC5DE0FAF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41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F6B2CC-5205-C3E2-A2E9-041C17739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7026AA-12F3-7F38-67EF-D9B04DD791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42F6A9-B24D-6675-631D-E04CE56EA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B9E015-E3A2-ECF3-5976-165C85E19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63A876-CD43-5F21-AB37-930AD3C35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077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A189661-5B6F-8815-2FA4-7F8AE95D0A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43F446-E6D4-23FE-8ED4-BF9D75E86E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205FB-9BD5-D171-FC7B-14E8E63A0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34FA69-005C-901A-270E-373186872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979D6C-C3D2-7443-A8D7-8D8A0F83A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128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37AF94-5F87-F0C8-1DA7-02EC828B9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C707F3-F4BD-B86C-4574-0C147327CF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3BC4EA-41C5-05CF-F4D0-4D4AC4CD3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2641D7-4A9A-4333-F82E-530A8B305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F46748-EA5A-D474-7A56-9E9FCDBC6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380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ECB5E-DB1E-1EBA-1457-134551072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6C52FB-6DCE-1B87-0202-F5B9DE3AF0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EDAE37-42D3-E047-BAB1-00D490650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13F5D6-9739-5EE1-C680-250319FB2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3FF858-0AE5-724A-B84B-CC5F79214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180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66A02-1BA5-A46D-ACA1-CD6FD0F76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FC8A2C-266D-E428-5969-0CC58987C8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113FA2-FD98-44E3-9267-DA32506B3D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42F3F8-5D9C-23BE-BBF9-DA2D802A6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8247F0-8FD0-EEEF-4F0A-F9B40C4A3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C34F09-FD10-4989-73B1-B48244FA9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086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1C60FA-74DC-2E1B-9D67-49DB762A0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603218-502F-1376-AC48-53A2B20A7F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D4613C-2E5B-C00D-5355-29E9280A04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9E7C49-0B8F-ACFD-54DA-65D4D21A45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3AC8A1-67FD-B696-82B3-8FD0B330F3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1F8B104-3BD4-171A-8ED2-977F78A98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CD13C5-A9A1-E7AE-27D4-B089F1E7A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642B7F-9094-19D5-D4B5-C6E556D82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846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F8189-2696-68D9-FA3D-B93BF710E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0FA3AF-1A7F-A4B3-BC8B-1386761F9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C58D7E-2510-D717-15C3-395548908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C0E273-3F46-A908-3337-A7FE6757C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704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12EE9E-7A22-9323-C092-852CA5B93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01D392-BC84-19DF-00CA-6072E6842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D3EB84-530B-1B69-A21A-8EF9A2F09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99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395214-19AB-D936-9FEC-2697AE20A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16F6FB-EEEA-3F84-4C2E-A632EB246B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A5D78D-CC06-BFC3-DD97-8B77F408D4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6A39C8-9733-3B48-4F1F-41C0CA3D6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EE1254-7CE0-558F-5BCB-D18972A79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7905EC-E157-1D7D-8B3E-5A26B689C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016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1A3BD4-080F-4488-2ABB-A96412E8A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5F531A-1671-C843-9596-614D4C553C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373594-4265-27FC-3F6F-7DD2D5AC8D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77F768-1000-882A-C086-555994266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2978C3-1A14-902E-7D47-0C07C286C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2145AD-CF64-E385-330E-0FB4E0553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582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336E75-CAA7-68B7-E822-F0789C402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11B2EF-2EF2-A6EA-43F7-34771CB978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DCE4AC-6337-3549-F618-BD16261ECF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D6ED2-6657-4D67-8F50-C6485DF5FF48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088517-849B-201A-5EAC-8CAD7EDF8D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7A3426-3627-EFB8-C683-B57D252031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67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74A1089-2BAD-C1F5-7C5B-EDF7BB57E6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F986AEC-3701-6C8D-6FF6-CEBD2A3567B4}"/>
              </a:ext>
            </a:extLst>
          </p:cNvPr>
          <p:cNvSpPr txBox="1"/>
          <p:nvPr/>
        </p:nvSpPr>
        <p:spPr>
          <a:xfrm>
            <a:off x="595618" y="746620"/>
            <a:ext cx="3721405" cy="4452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/>
            <a:r>
              <a:rPr lang="en-US" sz="2400" i="0" u="none" strike="noStrike" baseline="30000" dirty="0">
                <a:solidFill>
                  <a:schemeClr val="bg1"/>
                </a:solidFill>
                <a:latin typeface="Thieme Argo 2011 Medium" pitchFamily="2" charset="0"/>
              </a:rPr>
              <a:t>SYNOPEN</a:t>
            </a:r>
          </a:p>
          <a:p>
            <a:pPr marR="0" algn="l" rtl="0"/>
            <a:r>
              <a:rPr lang="en-US" sz="2400" i="0" u="none" strike="noStrike" baseline="30000" dirty="0">
                <a:solidFill>
                  <a:schemeClr val="bg1"/>
                </a:solidFill>
                <a:latin typeface="Thieme Argo 2011 Medium" pitchFamily="2" charset="0"/>
              </a:rPr>
              <a:t>Fast, Fair, and Flexible</a:t>
            </a:r>
          </a:p>
          <a:p>
            <a:pPr marR="0" algn="l" rtl="0"/>
            <a:endParaRPr lang="en-US" sz="2000" b="1" i="0" u="none" strike="noStrike" baseline="30000" dirty="0">
              <a:solidFill>
                <a:schemeClr val="bg1"/>
              </a:solidFill>
              <a:latin typeface="Thieme Argo 2011 Light" pitchFamily="2" charset="0"/>
            </a:endParaRPr>
          </a:p>
          <a:p>
            <a:pPr marR="0" algn="l" rtl="0"/>
            <a:r>
              <a:rPr lang="en-US" sz="2100" b="0" i="0" u="none" strike="noStrike" baseline="30000" dirty="0">
                <a:solidFill>
                  <a:schemeClr val="bg1"/>
                </a:solidFill>
                <a:latin typeface="Thieme Argo 2011 Light" pitchFamily="2" charset="0"/>
              </a:rPr>
              <a:t>SYNOPEN is a peer-reviewed open access journal reporting current research results in chemical sciences in full paper, letter, and graphical review format.</a:t>
            </a:r>
            <a:endParaRPr lang="en-US" sz="2100" b="0" i="0" u="none" strike="noStrike" baseline="30000" dirty="0">
              <a:solidFill>
                <a:schemeClr val="bg1"/>
              </a:solidFill>
              <a:latin typeface="Thieme Argo 2011 Medium" pitchFamily="2" charset="0"/>
            </a:endParaRPr>
          </a:p>
          <a:p>
            <a:pPr marR="0" algn="l" rtl="0"/>
            <a:endParaRPr lang="en-US" sz="2100" b="0" i="0" u="none" strike="noStrike" baseline="30000" dirty="0">
              <a:solidFill>
                <a:schemeClr val="bg1"/>
              </a:solidFill>
              <a:latin typeface="Thieme Argo 2011 Medium" pitchFamily="2" charset="0"/>
            </a:endParaRPr>
          </a:p>
          <a:p>
            <a:pPr marR="0" algn="l" rtl="0"/>
            <a:r>
              <a:rPr lang="en-US" sz="2100" i="0" u="none" strike="noStrike" baseline="30000" dirty="0">
                <a:solidFill>
                  <a:schemeClr val="bg1"/>
                </a:solidFill>
                <a:latin typeface="Thieme Argo 2011 Medium" pitchFamily="2" charset="0"/>
              </a:rPr>
              <a:t>3 reasons to publish in SYNOPEN</a:t>
            </a:r>
          </a:p>
          <a:p>
            <a:pPr marL="342900" marR="0" indent="-342900" algn="l" rtl="0">
              <a:buFont typeface="Arial" panose="020B0604020202020204" pitchFamily="34" charset="0"/>
              <a:buChar char="•"/>
            </a:pPr>
            <a:r>
              <a:rPr lang="de-DE" sz="2100" i="0" u="none" strike="noStrike" baseline="30000" dirty="0">
                <a:solidFill>
                  <a:schemeClr val="bg1"/>
                </a:solidFill>
                <a:latin typeface="Thieme Argo 2008 Medium" pitchFamily="2" charset="0"/>
              </a:rPr>
              <a:t>FAST:</a:t>
            </a:r>
            <a:r>
              <a:rPr lang="de-DE" sz="2100" b="1" i="0" u="none" strike="noStrike" baseline="30000" dirty="0">
                <a:solidFill>
                  <a:schemeClr val="bg1"/>
                </a:solidFill>
                <a:latin typeface="Thieme Argo 2008 Medium" pitchFamily="2" charset="0"/>
              </a:rPr>
              <a:t> </a:t>
            </a:r>
            <a:r>
              <a:rPr lang="en-US" sz="2100" b="0" i="0" u="none" strike="noStrike" baseline="30000" dirty="0">
                <a:solidFill>
                  <a:schemeClr val="bg1"/>
                </a:solidFill>
                <a:latin typeface="Thieme Argo 2011 Light" pitchFamily="2" charset="0"/>
              </a:rPr>
              <a:t>SYNOPEN uses a new peer review method called Select Crowd Review. This method ensures a fast as well as high-quality reviewing process.</a:t>
            </a:r>
          </a:p>
          <a:p>
            <a:pPr marL="342900" marR="0" indent="-342900" algn="l" rtl="0">
              <a:buFont typeface="Arial" panose="020B0604020202020204" pitchFamily="34" charset="0"/>
              <a:buChar char="•"/>
            </a:pPr>
            <a:r>
              <a:rPr lang="en-US" sz="2100" i="0" u="none" strike="noStrike" baseline="30000" dirty="0">
                <a:solidFill>
                  <a:schemeClr val="bg1"/>
                </a:solidFill>
                <a:latin typeface="Thieme Argo 2008 Medium" pitchFamily="2" charset="0"/>
              </a:rPr>
              <a:t>FAIR:</a:t>
            </a:r>
            <a:r>
              <a:rPr lang="en-US" sz="2100" b="1" i="0" u="none" strike="noStrike" baseline="30000" dirty="0">
                <a:solidFill>
                  <a:schemeClr val="bg1"/>
                </a:solidFill>
                <a:latin typeface="Thieme Argo 2011 Light" pitchFamily="2" charset="0"/>
              </a:rPr>
              <a:t> </a:t>
            </a:r>
            <a:r>
              <a:rPr lang="en-US" sz="2100" b="0" i="0" u="none" strike="noStrike" baseline="30000" dirty="0">
                <a:solidFill>
                  <a:schemeClr val="bg1"/>
                </a:solidFill>
                <a:latin typeface="Thieme Argo 2011 Light" pitchFamily="2" charset="0"/>
              </a:rPr>
              <a:t>Articles are published open access; excellent editorial service comes with a personal touch. </a:t>
            </a:r>
          </a:p>
          <a:p>
            <a:pPr marL="342900" marR="0" indent="-342900" algn="l" rtl="0">
              <a:buFont typeface="Arial" panose="020B0604020202020204" pitchFamily="34" charset="0"/>
              <a:buChar char="•"/>
            </a:pPr>
            <a:r>
              <a:rPr lang="de-DE" sz="2100" i="0" u="none" strike="noStrike" baseline="30000" dirty="0">
                <a:solidFill>
                  <a:schemeClr val="bg1"/>
                </a:solidFill>
                <a:latin typeface="Thieme Argo 2008 Medium" pitchFamily="2" charset="0"/>
              </a:rPr>
              <a:t>FLEXIBLE:</a:t>
            </a:r>
            <a:r>
              <a:rPr lang="de-DE" sz="2100" b="1" i="0" u="none" strike="noStrike" baseline="30000" dirty="0">
                <a:solidFill>
                  <a:schemeClr val="bg1"/>
                </a:solidFill>
                <a:latin typeface="Thieme Argo 2011 Light" pitchFamily="2" charset="0"/>
              </a:rPr>
              <a:t> </a:t>
            </a:r>
            <a:r>
              <a:rPr lang="en-US" sz="2100" b="0" i="0" u="none" strike="noStrike" baseline="30000" dirty="0">
                <a:solidFill>
                  <a:schemeClr val="bg1"/>
                </a:solidFill>
                <a:latin typeface="Thieme Argo 2011 Light" pitchFamily="2" charset="0"/>
              </a:rPr>
              <a:t>SYNOPEN covers all fields of scientific endeavor that involve organic synthesis and offers a variety of formats for publication.</a:t>
            </a:r>
            <a:endParaRPr lang="en-US" sz="2100" baseline="30000" dirty="0">
              <a:solidFill>
                <a:schemeClr val="bg1"/>
              </a:solidFill>
              <a:latin typeface="Thieme Argo 2011 Light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C761A4-7644-BD50-ECB0-E98804B26608}"/>
              </a:ext>
            </a:extLst>
          </p:cNvPr>
          <p:cNvSpPr txBox="1"/>
          <p:nvPr/>
        </p:nvSpPr>
        <p:spPr>
          <a:xfrm>
            <a:off x="595618" y="5796793"/>
            <a:ext cx="3380764" cy="379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i="0" u="none" strike="noStrike" baseline="30000" dirty="0">
                <a:solidFill>
                  <a:srgbClr val="123273"/>
                </a:solidFill>
                <a:latin typeface="Thieme Argo 2011 Light" pitchFamily="2" charset="0"/>
              </a:rPr>
              <a:t>thieme.com/</a:t>
            </a:r>
            <a:r>
              <a:rPr lang="de-DE" sz="2800" b="1" baseline="30000" dirty="0" err="1">
                <a:solidFill>
                  <a:srgbClr val="123273"/>
                </a:solidFill>
                <a:latin typeface="Thieme Argo 2011 Light" pitchFamily="2" charset="0"/>
              </a:rPr>
              <a:t>synopen</a:t>
            </a:r>
            <a:endParaRPr lang="de-DE" sz="2800" b="1" i="0" u="none" strike="noStrike" baseline="30000" dirty="0">
              <a:solidFill>
                <a:srgbClr val="123273"/>
              </a:solidFill>
              <a:latin typeface="Thieme Argo 2011 Light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251513-FA08-EC6E-48B0-49405F94D3CB}"/>
              </a:ext>
            </a:extLst>
          </p:cNvPr>
          <p:cNvSpPr txBox="1"/>
          <p:nvPr/>
        </p:nvSpPr>
        <p:spPr>
          <a:xfrm>
            <a:off x="595618" y="6229136"/>
            <a:ext cx="1474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i="0" u="none" strike="noStrike" baseline="30000" dirty="0">
                <a:solidFill>
                  <a:srgbClr val="123273"/>
                </a:solidFill>
                <a:latin typeface="Thieme Argo 2011 Light" pitchFamily="2" charset="0"/>
              </a:rPr>
              <a:t>Connect </a:t>
            </a:r>
            <a:r>
              <a:rPr lang="de-DE" sz="2100" i="0" u="none" strike="noStrike" baseline="30000" dirty="0" err="1">
                <a:solidFill>
                  <a:srgbClr val="123273"/>
                </a:solidFill>
                <a:latin typeface="Thieme Argo 2011 Light" pitchFamily="2" charset="0"/>
              </a:rPr>
              <a:t>with</a:t>
            </a:r>
            <a:r>
              <a:rPr lang="de-DE" sz="2100" i="0" u="none" strike="noStrike" baseline="30000" dirty="0">
                <a:solidFill>
                  <a:srgbClr val="123273"/>
                </a:solidFill>
                <a:latin typeface="Thieme Argo 2011 Light" pitchFamily="2" charset="0"/>
              </a:rPr>
              <a:t> </a:t>
            </a:r>
            <a:r>
              <a:rPr lang="de-DE" sz="2100" i="0" u="none" strike="noStrike" baseline="30000" dirty="0" err="1">
                <a:solidFill>
                  <a:srgbClr val="123273"/>
                </a:solidFill>
                <a:latin typeface="Thieme Argo 2011 Light" pitchFamily="2" charset="0"/>
              </a:rPr>
              <a:t>us</a:t>
            </a:r>
            <a:r>
              <a:rPr lang="de-DE" sz="2100" i="0" u="none" strike="noStrike" baseline="30000" dirty="0">
                <a:solidFill>
                  <a:srgbClr val="123273"/>
                </a:solidFill>
                <a:latin typeface="Thieme Argo 2011 Light" pitchFamily="2" charset="0"/>
              </a:rPr>
              <a:t>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8318BE-76AD-19B0-6FAC-7856D9077741}"/>
              </a:ext>
            </a:extLst>
          </p:cNvPr>
          <p:cNvSpPr txBox="1"/>
          <p:nvPr/>
        </p:nvSpPr>
        <p:spPr>
          <a:xfrm>
            <a:off x="2359723" y="6215947"/>
            <a:ext cx="1474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i="0" u="none" strike="noStrike" baseline="30000" dirty="0">
                <a:solidFill>
                  <a:srgbClr val="123273"/>
                </a:solidFill>
                <a:latin typeface="Thieme Argo 2011 Light" pitchFamily="2" charset="0"/>
              </a:rPr>
              <a:t>@synopen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C1C1009B-E386-C8F8-3F22-A9E045B93E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86949" y="6167275"/>
            <a:ext cx="198102" cy="20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1673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455D0BE5A2D3C4488B5972E5DC127A4" ma:contentTypeVersion="16" ma:contentTypeDescription="Ein neues Dokument erstellen." ma:contentTypeScope="" ma:versionID="e7216f8935fd796c2ffea09823a9ad03">
  <xsd:schema xmlns:xsd="http://www.w3.org/2001/XMLSchema" xmlns:xs="http://www.w3.org/2001/XMLSchema" xmlns:p="http://schemas.microsoft.com/office/2006/metadata/properties" xmlns:ns2="1bfb01bd-2389-4c8a-89e0-13f17a654e08" xmlns:ns3="f23d7c77-a271-4103-afda-f5defe12086c" targetNamespace="http://schemas.microsoft.com/office/2006/metadata/properties" ma:root="true" ma:fieldsID="3c4289b87779c5147c9c0df6d6399177" ns2:_="" ns3:_="">
    <xsd:import namespace="1bfb01bd-2389-4c8a-89e0-13f17a654e08"/>
    <xsd:import namespace="f23d7c77-a271-4103-afda-f5defe12086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SearchPropertie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fb01bd-2389-4c8a-89e0-13f17a654e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Bildmarkierungen" ma:readOnly="false" ma:fieldId="{5cf76f15-5ced-4ddc-b409-7134ff3c332f}" ma:taxonomyMulti="true" ma:sspId="6d2e72f9-8684-4c13-b8e8-eb6660067ef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3d7c77-a271-4103-afda-f5defe12086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6e821098-414f-457f-842b-05ab5afedffd}" ma:internalName="TaxCatchAll" ma:showField="CatchAllData" ma:web="f23d7c77-a271-4103-afda-f5defe12086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bfb01bd-2389-4c8a-89e0-13f17a654e08">
      <Terms xmlns="http://schemas.microsoft.com/office/infopath/2007/PartnerControls"/>
    </lcf76f155ced4ddcb4097134ff3c332f>
    <TaxCatchAll xmlns="f23d7c77-a271-4103-afda-f5defe12086c" xsi:nil="true"/>
    <SharedWithUsers xmlns="f23d7c77-a271-4103-afda-f5defe12086c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4A049ABB-7771-4C51-A6E8-7EAEDB572C76}"/>
</file>

<file path=customXml/itemProps2.xml><?xml version="1.0" encoding="utf-8"?>
<ds:datastoreItem xmlns:ds="http://schemas.openxmlformats.org/officeDocument/2006/customXml" ds:itemID="{658842F4-D47E-4AB3-9A44-21749AB61123}"/>
</file>

<file path=customXml/itemProps3.xml><?xml version="1.0" encoding="utf-8"?>
<ds:datastoreItem xmlns:ds="http://schemas.openxmlformats.org/officeDocument/2006/customXml" ds:itemID="{ADAA6C11-EBA8-4795-A1C5-488D6D756582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</Words>
  <Application>Microsoft Office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Thieme Argo 2008 Medium</vt:lpstr>
      <vt:lpstr>Thieme Argo 2011 Light</vt:lpstr>
      <vt:lpstr>Thieme Argo 2011 Medium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 Borja, Lady Ann</dc:creator>
  <cp:lastModifiedBy>de Borja, Lady Ann</cp:lastModifiedBy>
  <cp:revision>8</cp:revision>
  <dcterms:created xsi:type="dcterms:W3CDTF">2024-06-06T21:39:30Z</dcterms:created>
  <dcterms:modified xsi:type="dcterms:W3CDTF">2024-06-13T19:44:39Z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0x010100A455D0BE5A2D3C4488B5972E5DC127A4</vt:lpwstr>
  </property>
  <property fmtid="{D5CDD505-2E9C-101B-9397-08002B2CF9AE}" pid="3" name="Order">
    <vt:r8>71100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riggerFlowInfo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MediaServiceImageTags">
    <vt:lpwstr/>
  </property>
</Properties>
</file>