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23050500" cy="15887700"/>
  <p:notesSz cx="6858000" cy="9144000"/>
  <p:embeddedFontLst>
    <p:embeddedFont>
      <p:font typeface="Antonio" pitchFamily="2" charset="0"/>
      <p:regular r:id="rId15"/>
      <p:bold r:id="rId16"/>
    </p:embeddedFont>
    <p:embeddedFont>
      <p:font typeface="Antonio Bold" pitchFamily="2" charset="0"/>
      <p:bold r:id="rId17"/>
    </p:embeddedFont>
    <p:embeddedFont>
      <p:font typeface="Avenir" panose="020B0604020202020204" charset="0"/>
      <p:regular r:id="rId18"/>
    </p:embeddedFont>
    <p:embeddedFont>
      <p:font typeface="Avenir Bold" panose="020B0604020202020204" charset="0"/>
      <p:regular r:id="rId19"/>
    </p:embeddedFont>
    <p:embeddedFont>
      <p:font typeface="Permanent Park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165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-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sv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12" Type="http://schemas.openxmlformats.org/officeDocument/2006/relationships/image" Target="../media/image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11" Type="http://schemas.openxmlformats.org/officeDocument/2006/relationships/image" Target="../media/image54.svg"/><Relationship Id="rId5" Type="http://schemas.openxmlformats.org/officeDocument/2006/relationships/image" Target="../media/image48.png"/><Relationship Id="rId10" Type="http://schemas.openxmlformats.org/officeDocument/2006/relationships/image" Target="../media/image53.sv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3050500" cy="15887700"/>
          </a:xfrm>
          <a:custGeom>
            <a:avLst/>
            <a:gdLst/>
            <a:ahLst/>
            <a:cxnLst/>
            <a:rect l="l" t="t" r="r" b="b"/>
            <a:pathLst>
              <a:path w="23050500" h="15887700">
                <a:moveTo>
                  <a:pt x="0" y="0"/>
                </a:moveTo>
                <a:lnTo>
                  <a:pt x="23050500" y="0"/>
                </a:lnTo>
                <a:lnTo>
                  <a:pt x="23050500" y="15887700"/>
                </a:lnTo>
                <a:lnTo>
                  <a:pt x="0" y="15887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763" t="-101767" r="-10408" b="-20045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-1994661" y="1790936"/>
            <a:ext cx="27039823" cy="27138508"/>
          </a:xfrm>
          <a:custGeom>
            <a:avLst/>
            <a:gdLst/>
            <a:ahLst/>
            <a:cxnLst/>
            <a:rect l="l" t="t" r="r" b="b"/>
            <a:pathLst>
              <a:path w="27039823" h="27138508">
                <a:moveTo>
                  <a:pt x="0" y="0"/>
                </a:moveTo>
                <a:lnTo>
                  <a:pt x="27039822" y="0"/>
                </a:lnTo>
                <a:lnTo>
                  <a:pt x="27039822" y="27138509"/>
                </a:lnTo>
                <a:lnTo>
                  <a:pt x="0" y="271385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1000"/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-419883" y="7943850"/>
            <a:ext cx="23470383" cy="10583009"/>
          </a:xfrm>
          <a:custGeom>
            <a:avLst/>
            <a:gdLst/>
            <a:ahLst/>
            <a:cxnLst/>
            <a:rect l="l" t="t" r="r" b="b"/>
            <a:pathLst>
              <a:path w="23470383" h="10583009">
                <a:moveTo>
                  <a:pt x="0" y="0"/>
                </a:moveTo>
                <a:lnTo>
                  <a:pt x="23470383" y="0"/>
                </a:lnTo>
                <a:lnTo>
                  <a:pt x="23470383" y="10583009"/>
                </a:lnTo>
                <a:lnTo>
                  <a:pt x="0" y="10583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6762163" y="11132044"/>
            <a:ext cx="2709871" cy="2132734"/>
          </a:xfrm>
          <a:custGeom>
            <a:avLst/>
            <a:gdLst/>
            <a:ahLst/>
            <a:cxnLst/>
            <a:rect l="l" t="t" r="r" b="b"/>
            <a:pathLst>
              <a:path w="2709871" h="2132734">
                <a:moveTo>
                  <a:pt x="0" y="0"/>
                </a:moveTo>
                <a:lnTo>
                  <a:pt x="2709871" y="0"/>
                </a:lnTo>
                <a:lnTo>
                  <a:pt x="2709871" y="2132734"/>
                </a:lnTo>
                <a:lnTo>
                  <a:pt x="0" y="21327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TextBox 7"/>
          <p:cNvSpPr txBox="1"/>
          <p:nvPr/>
        </p:nvSpPr>
        <p:spPr>
          <a:xfrm>
            <a:off x="1296591" y="889878"/>
            <a:ext cx="2482206" cy="32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3"/>
              </a:lnSpc>
            </a:pPr>
            <a:r>
              <a:rPr lang="en-US" sz="2016">
                <a:solidFill>
                  <a:srgbClr val="FFFFFF"/>
                </a:solidFill>
                <a:latin typeface="Antonio"/>
                <a:ea typeface="Antonio"/>
                <a:cs typeface="Antonio"/>
                <a:sym typeface="Antonio"/>
              </a:rPr>
              <a:t>Dr. Manuel Becher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3850" y="13437427"/>
            <a:ext cx="832575" cy="153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0"/>
              </a:lnSpc>
              <a:spcBef>
                <a:spcPct val="0"/>
              </a:spcBef>
            </a:pPr>
            <a:r>
              <a:rPr lang="en-US" sz="1008" b="1" dirty="0">
                <a:solidFill>
                  <a:srgbClr val="094073"/>
                </a:solidFill>
                <a:latin typeface="Antonio Bold"/>
                <a:ea typeface="Antonio Bold"/>
                <a:cs typeface="Antonio Bold"/>
                <a:sym typeface="Antonio Bold"/>
              </a:rPr>
              <a:t>(c) </a:t>
            </a:r>
            <a:r>
              <a:rPr lang="en-US" sz="1008" b="1" dirty="0" err="1">
                <a:solidFill>
                  <a:srgbClr val="094073"/>
                </a:solidFill>
                <a:latin typeface="Antonio Bold"/>
                <a:ea typeface="Antonio Bold"/>
                <a:cs typeface="Antonio Bold"/>
                <a:sym typeface="Antonio Bold"/>
              </a:rPr>
              <a:t>Butovksiy</a:t>
            </a:r>
            <a:endParaRPr lang="en-US" sz="1008" b="1" dirty="0">
              <a:solidFill>
                <a:srgbClr val="094073"/>
              </a:solidFill>
              <a:latin typeface="Antonio Bold"/>
              <a:ea typeface="Antonio Bold"/>
              <a:cs typeface="Antonio Bold"/>
              <a:sym typeface="Antonio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5132717" y="12613914"/>
            <a:ext cx="12785065" cy="1648312"/>
            <a:chOff x="0" y="0"/>
            <a:chExt cx="16618308" cy="219774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209550"/>
              <a:ext cx="9811562" cy="240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214"/>
                </a:lnSpc>
              </a:pPr>
              <a:r>
                <a:rPr lang="en-US" sz="10867" b="1">
                  <a:solidFill>
                    <a:srgbClr val="000000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616044" y="-1714"/>
              <a:ext cx="7002264" cy="21994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006"/>
                </a:lnSpc>
                <a:spcBef>
                  <a:spcPct val="0"/>
                </a:spcBef>
              </a:pPr>
              <a:r>
                <a:rPr lang="en-US" sz="10838" dirty="0">
                  <a:solidFill>
                    <a:srgbClr val="AFCA0B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BAYREUTH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31527" y="1030723"/>
            <a:ext cx="10196863" cy="13826255"/>
          </a:xfrm>
          <a:custGeom>
            <a:avLst/>
            <a:gdLst/>
            <a:ahLst/>
            <a:cxnLst/>
            <a:rect l="l" t="t" r="r" b="b"/>
            <a:pathLst>
              <a:path w="10196863" h="13826255">
                <a:moveTo>
                  <a:pt x="0" y="0"/>
                </a:moveTo>
                <a:lnTo>
                  <a:pt x="10196863" y="0"/>
                </a:lnTo>
                <a:lnTo>
                  <a:pt x="10196863" y="13826254"/>
                </a:lnTo>
                <a:lnTo>
                  <a:pt x="0" y="13826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4998135" y="7943850"/>
            <a:ext cx="1709266" cy="2768043"/>
          </a:xfrm>
          <a:custGeom>
            <a:avLst/>
            <a:gdLst/>
            <a:ahLst/>
            <a:cxnLst/>
            <a:rect l="l" t="t" r="r" b="b"/>
            <a:pathLst>
              <a:path w="1709266" h="2768043">
                <a:moveTo>
                  <a:pt x="0" y="0"/>
                </a:moveTo>
                <a:lnTo>
                  <a:pt x="1709267" y="0"/>
                </a:lnTo>
                <a:lnTo>
                  <a:pt x="1709267" y="2768043"/>
                </a:lnTo>
                <a:lnTo>
                  <a:pt x="0" y="2768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5577783" y="12491332"/>
            <a:ext cx="854633" cy="1384021"/>
          </a:xfrm>
          <a:custGeom>
            <a:avLst/>
            <a:gdLst/>
            <a:ahLst/>
            <a:cxnLst/>
            <a:rect l="l" t="t" r="r" b="b"/>
            <a:pathLst>
              <a:path w="854633" h="1384021">
                <a:moveTo>
                  <a:pt x="0" y="0"/>
                </a:moveTo>
                <a:lnTo>
                  <a:pt x="854633" y="0"/>
                </a:lnTo>
                <a:lnTo>
                  <a:pt x="854633" y="1384021"/>
                </a:lnTo>
                <a:lnTo>
                  <a:pt x="0" y="13840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1969964" y="8515058"/>
            <a:ext cx="854633" cy="1384021"/>
          </a:xfrm>
          <a:custGeom>
            <a:avLst/>
            <a:gdLst/>
            <a:ahLst/>
            <a:cxnLst/>
            <a:rect l="l" t="t" r="r" b="b"/>
            <a:pathLst>
              <a:path w="854633" h="1384021">
                <a:moveTo>
                  <a:pt x="0" y="0"/>
                </a:moveTo>
                <a:lnTo>
                  <a:pt x="854633" y="0"/>
                </a:lnTo>
                <a:lnTo>
                  <a:pt x="854633" y="1384022"/>
                </a:lnTo>
                <a:lnTo>
                  <a:pt x="0" y="13840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8558579" y="9207069"/>
            <a:ext cx="854633" cy="1384021"/>
          </a:xfrm>
          <a:custGeom>
            <a:avLst/>
            <a:gdLst/>
            <a:ahLst/>
            <a:cxnLst/>
            <a:rect l="l" t="t" r="r" b="b"/>
            <a:pathLst>
              <a:path w="854633" h="1384021">
                <a:moveTo>
                  <a:pt x="0" y="0"/>
                </a:moveTo>
                <a:lnTo>
                  <a:pt x="854633" y="0"/>
                </a:lnTo>
                <a:lnTo>
                  <a:pt x="854633" y="1384021"/>
                </a:lnTo>
                <a:lnTo>
                  <a:pt x="0" y="13840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7421350" y="4538097"/>
            <a:ext cx="854633" cy="1384021"/>
          </a:xfrm>
          <a:custGeom>
            <a:avLst/>
            <a:gdLst/>
            <a:ahLst/>
            <a:cxnLst/>
            <a:rect l="l" t="t" r="r" b="b"/>
            <a:pathLst>
              <a:path w="854633" h="1384021">
                <a:moveTo>
                  <a:pt x="0" y="0"/>
                </a:moveTo>
                <a:lnTo>
                  <a:pt x="854633" y="0"/>
                </a:lnTo>
                <a:lnTo>
                  <a:pt x="854633" y="1384022"/>
                </a:lnTo>
                <a:lnTo>
                  <a:pt x="0" y="13840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/>
          <p:cNvSpPr txBox="1"/>
          <p:nvPr/>
        </p:nvSpPr>
        <p:spPr>
          <a:xfrm>
            <a:off x="724258" y="866999"/>
            <a:ext cx="8945226" cy="64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8"/>
              </a:lnSpc>
            </a:pPr>
            <a:r>
              <a:rPr lang="en-US" sz="3989" b="1" dirty="0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LOCATION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2422" y="4619330"/>
            <a:ext cx="6283920" cy="684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87"/>
              </a:lnSpc>
            </a:pPr>
            <a:r>
              <a:rPr lang="en-US" sz="3989" b="1" dirty="0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In the heart of Germany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2422" y="5948425"/>
            <a:ext cx="5578091" cy="2926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3"/>
              </a:lnSpc>
            </a:pPr>
            <a:r>
              <a:rPr lang="en-US" sz="3794" b="1" dirty="0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Distances:</a:t>
            </a:r>
          </a:p>
          <a:p>
            <a:pPr algn="l">
              <a:lnSpc>
                <a:spcPts val="4553"/>
              </a:lnSpc>
            </a:pPr>
            <a:r>
              <a:rPr lang="en-US" sz="3794" b="1" dirty="0">
                <a:solidFill>
                  <a:srgbClr val="80BFFF"/>
                </a:solidFill>
                <a:latin typeface="Avenir Bold"/>
                <a:ea typeface="Avenir Bold"/>
                <a:cs typeface="Avenir Bold"/>
                <a:sym typeface="Avenir Bold"/>
              </a:rPr>
              <a:t>Munich: 2 hours</a:t>
            </a:r>
          </a:p>
          <a:p>
            <a:pPr algn="l">
              <a:lnSpc>
                <a:spcPts val="4553"/>
              </a:lnSpc>
            </a:pPr>
            <a:r>
              <a:rPr lang="en-US" sz="3794" b="1" dirty="0">
                <a:solidFill>
                  <a:srgbClr val="80BFFF"/>
                </a:solidFill>
                <a:latin typeface="Avenir Bold"/>
                <a:ea typeface="Avenir Bold"/>
                <a:cs typeface="Avenir Bold"/>
                <a:sym typeface="Avenir Bold"/>
              </a:rPr>
              <a:t>Frankfurt: 2,5 hours</a:t>
            </a:r>
          </a:p>
          <a:p>
            <a:pPr algn="l">
              <a:lnSpc>
                <a:spcPts val="4553"/>
              </a:lnSpc>
            </a:pPr>
            <a:r>
              <a:rPr lang="en-US" sz="3794" b="1" dirty="0">
                <a:solidFill>
                  <a:srgbClr val="80BFFF"/>
                </a:solidFill>
                <a:latin typeface="Avenir Bold"/>
                <a:ea typeface="Avenir Bold"/>
                <a:cs typeface="Avenir Bold"/>
                <a:sym typeface="Avenir Bold"/>
              </a:rPr>
              <a:t>Prague: 2,5 hours</a:t>
            </a:r>
          </a:p>
          <a:p>
            <a:pPr marL="0" lvl="0" indent="0" algn="l">
              <a:lnSpc>
                <a:spcPts val="4553"/>
              </a:lnSpc>
            </a:pPr>
            <a:r>
              <a:rPr lang="en-US" sz="3794" b="1" dirty="0">
                <a:solidFill>
                  <a:srgbClr val="80BFFF"/>
                </a:solidFill>
                <a:latin typeface="Avenir Bold"/>
                <a:ea typeface="Avenir Bold"/>
                <a:cs typeface="Avenir Bold"/>
                <a:sym typeface="Avenir Bold"/>
              </a:rPr>
              <a:t>Berlin: 3,5 hours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" y="1640640"/>
            <a:ext cx="23050387" cy="10129310"/>
            <a:chOff x="0" y="0"/>
            <a:chExt cx="30733850" cy="1350574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2878" b="21644"/>
            <a:stretch>
              <a:fillRect/>
            </a:stretch>
          </p:blipFill>
          <p:spPr>
            <a:xfrm>
              <a:off x="0" y="0"/>
              <a:ext cx="15287139" cy="6673087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4542" b="27255"/>
            <a:stretch>
              <a:fillRect/>
            </a:stretch>
          </p:blipFill>
          <p:spPr>
            <a:xfrm>
              <a:off x="15446711" y="0"/>
              <a:ext cx="15287139" cy="6673087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t="17261" b="17261"/>
            <a:stretch>
              <a:fillRect/>
            </a:stretch>
          </p:blipFill>
          <p:spPr>
            <a:xfrm>
              <a:off x="0" y="6832660"/>
              <a:ext cx="15287139" cy="667308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t="4412" b="38056"/>
            <a:stretch>
              <a:fillRect/>
            </a:stretch>
          </p:blipFill>
          <p:spPr>
            <a:xfrm>
              <a:off x="15446711" y="6832660"/>
              <a:ext cx="15287139" cy="6673087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287681" y="12585543"/>
            <a:ext cx="10196695" cy="612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6"/>
              </a:lnSpc>
              <a:spcBef>
                <a:spcPct val="0"/>
              </a:spcBef>
            </a:pPr>
            <a:r>
              <a:rPr lang="en-US" sz="376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WILHELMINE´S WORLD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96563" y="13389592"/>
            <a:ext cx="9862202" cy="1042688"/>
            <a:chOff x="0" y="0"/>
            <a:chExt cx="13149603" cy="1390251"/>
          </a:xfrm>
        </p:grpSpPr>
        <p:sp>
          <p:nvSpPr>
            <p:cNvPr id="9" name="TextBox 9"/>
            <p:cNvSpPr txBox="1"/>
            <p:nvPr/>
          </p:nvSpPr>
          <p:spPr>
            <a:xfrm>
              <a:off x="0" y="0"/>
              <a:ext cx="7617310" cy="543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r>
                <a:rPr lang="en-US" sz="2720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EREMITAGE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846719"/>
              <a:ext cx="7617310" cy="543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r>
                <a:rPr lang="en-US" sz="2720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NEW PALACE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32293" y="0"/>
              <a:ext cx="7617310" cy="543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r>
                <a:rPr lang="en-US" sz="2720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PALACE FANTAISIE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532293" y="846719"/>
              <a:ext cx="7617310" cy="543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r>
                <a:rPr lang="en-US" sz="2720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SANSPAREIL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1076998" y="11783928"/>
            <a:ext cx="1901581" cy="17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6"/>
              </a:lnSpc>
              <a:spcBef>
                <a:spcPct val="0"/>
              </a:spcBef>
            </a:pPr>
            <a:r>
              <a:rPr lang="en-US" sz="1005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Bayer. Schlösserverwaltung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48904" y="612539"/>
            <a:ext cx="5097862" cy="799501"/>
            <a:chOff x="0" y="0"/>
            <a:chExt cx="6797149" cy="1066001"/>
          </a:xfrm>
        </p:grpSpPr>
        <p:sp>
          <p:nvSpPr>
            <p:cNvPr id="15" name="TextBox 15"/>
            <p:cNvSpPr txBox="1"/>
            <p:nvPr/>
          </p:nvSpPr>
          <p:spPr>
            <a:xfrm>
              <a:off x="0" y="7084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761152" y="-104775"/>
              <a:ext cx="3035997" cy="1170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AFCA0B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amazing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4591" y="11783928"/>
            <a:ext cx="969455" cy="17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6"/>
              </a:lnSpc>
              <a:spcBef>
                <a:spcPct val="0"/>
              </a:spcBef>
            </a:pPr>
            <a:r>
              <a:rPr lang="en-US" sz="1005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Schillinger</a:t>
            </a:r>
          </a:p>
        </p:txBody>
      </p:sp>
      <p:sp>
        <p:nvSpPr>
          <p:cNvPr id="18" name="Freeform 18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" y="1640640"/>
            <a:ext cx="23050500" cy="10109167"/>
            <a:chOff x="0" y="0"/>
            <a:chExt cx="30734000" cy="134788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2195" r="12195"/>
            <a:stretch>
              <a:fillRect/>
            </a:stretch>
          </p:blipFill>
          <p:spPr>
            <a:xfrm>
              <a:off x="0" y="0"/>
              <a:ext cx="15286964" cy="1347888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8265" r="6172"/>
            <a:stretch>
              <a:fillRect/>
            </a:stretch>
          </p:blipFill>
          <p:spPr>
            <a:xfrm>
              <a:off x="15447036" y="0"/>
              <a:ext cx="15286964" cy="13478889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18495726" y="8714486"/>
            <a:ext cx="4200509" cy="3035321"/>
            <a:chOff x="0" y="0"/>
            <a:chExt cx="5600678" cy="40470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600678" cy="4047095"/>
            </a:xfrm>
            <a:custGeom>
              <a:avLst/>
              <a:gdLst/>
              <a:ahLst/>
              <a:cxnLst/>
              <a:rect l="l" t="t" r="r" b="b"/>
              <a:pathLst>
                <a:path w="5600678" h="4047095">
                  <a:moveTo>
                    <a:pt x="0" y="0"/>
                  </a:moveTo>
                  <a:lnTo>
                    <a:pt x="5600678" y="0"/>
                  </a:lnTo>
                  <a:lnTo>
                    <a:pt x="5600678" y="4047095"/>
                  </a:lnTo>
                  <a:lnTo>
                    <a:pt x="0" y="4047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73469" y="499458"/>
              <a:ext cx="3253740" cy="642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08"/>
                </a:lnSpc>
                <a:spcBef>
                  <a:spcPct val="0"/>
                </a:spcBef>
              </a:pPr>
              <a:r>
                <a:rPr lang="en-US" sz="2840" b="1">
                  <a:solidFill>
                    <a:srgbClr val="0940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Highlights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01984" y="1214250"/>
              <a:ext cx="4196710" cy="15032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39"/>
                </a:lnSpc>
              </a:pPr>
              <a:r>
                <a:rPr lang="en-US" sz="2099" u="none" strike="noStrike" spc="8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BAYREUTH BAROQUE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 u="none" strike="noStrike" spc="8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MUSICA BAYREUTH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 u="none" strike="noStrike" spc="8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GUIDED TOURS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1949994" y="11835532"/>
            <a:ext cx="1017973" cy="177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0"/>
              </a:lnSpc>
              <a:spcBef>
                <a:spcPct val="0"/>
              </a:spcBef>
            </a:pPr>
            <a:r>
              <a:rPr lang="en-US" sz="1008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Bonin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219752" y="11845057"/>
            <a:ext cx="1907542" cy="177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0"/>
              </a:lnSpc>
              <a:spcBef>
                <a:spcPct val="0"/>
              </a:spcBef>
            </a:pPr>
            <a:r>
              <a:rPr lang="en-US" sz="1008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Lagarde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933101" y="12543306"/>
            <a:ext cx="2562625" cy="1294126"/>
          </a:xfrm>
          <a:custGeom>
            <a:avLst/>
            <a:gdLst/>
            <a:ahLst/>
            <a:cxnLst/>
            <a:rect l="l" t="t" r="r" b="b"/>
            <a:pathLst>
              <a:path w="2562625" h="1294126">
                <a:moveTo>
                  <a:pt x="0" y="0"/>
                </a:moveTo>
                <a:lnTo>
                  <a:pt x="2562625" y="0"/>
                </a:lnTo>
                <a:lnTo>
                  <a:pt x="2562625" y="1294126"/>
                </a:lnTo>
                <a:lnTo>
                  <a:pt x="0" y="12941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Freeform 12"/>
          <p:cNvSpPr/>
          <p:nvPr/>
        </p:nvSpPr>
        <p:spPr>
          <a:xfrm>
            <a:off x="13869079" y="12315156"/>
            <a:ext cx="1750426" cy="1750426"/>
          </a:xfrm>
          <a:custGeom>
            <a:avLst/>
            <a:gdLst/>
            <a:ahLst/>
            <a:cxnLst/>
            <a:rect l="l" t="t" r="r" b="b"/>
            <a:pathLst>
              <a:path w="1750426" h="1750426">
                <a:moveTo>
                  <a:pt x="0" y="0"/>
                </a:moveTo>
                <a:lnTo>
                  <a:pt x="1750426" y="0"/>
                </a:lnTo>
                <a:lnTo>
                  <a:pt x="1750426" y="1750426"/>
                </a:lnTo>
                <a:lnTo>
                  <a:pt x="0" y="17504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Freeform 13"/>
          <p:cNvSpPr/>
          <p:nvPr/>
        </p:nvSpPr>
        <p:spPr>
          <a:xfrm>
            <a:off x="12034894" y="12493640"/>
            <a:ext cx="1753406" cy="1393459"/>
          </a:xfrm>
          <a:custGeom>
            <a:avLst/>
            <a:gdLst/>
            <a:ahLst/>
            <a:cxnLst/>
            <a:rect l="l" t="t" r="r" b="b"/>
            <a:pathLst>
              <a:path w="1753406" h="1393459">
                <a:moveTo>
                  <a:pt x="0" y="0"/>
                </a:moveTo>
                <a:lnTo>
                  <a:pt x="1753406" y="0"/>
                </a:lnTo>
                <a:lnTo>
                  <a:pt x="1753406" y="1393458"/>
                </a:lnTo>
                <a:lnTo>
                  <a:pt x="0" y="13934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4" name="Group 14"/>
          <p:cNvGrpSpPr/>
          <p:nvPr/>
        </p:nvGrpSpPr>
        <p:grpSpPr>
          <a:xfrm>
            <a:off x="1296591" y="13628101"/>
            <a:ext cx="7650592" cy="1356210"/>
            <a:chOff x="0" y="0"/>
            <a:chExt cx="10200790" cy="180828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0"/>
              <a:ext cx="7641188" cy="526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32"/>
                </a:lnSpc>
              </a:pPr>
              <a:r>
                <a:rPr lang="en-US" sz="2659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1749 BUILD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638819"/>
              <a:ext cx="7641188" cy="526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32"/>
                </a:lnSpc>
                <a:spcBef>
                  <a:spcPct val="0"/>
                </a:spcBef>
              </a:pPr>
              <a:r>
                <a:rPr lang="en-US" sz="2659" u="none" strike="noStrike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2012 WORLD HERITAGE STATUS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281512"/>
              <a:ext cx="10200790" cy="526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32"/>
                </a:lnSpc>
                <a:spcBef>
                  <a:spcPct val="0"/>
                </a:spcBef>
              </a:pPr>
              <a:r>
                <a:rPr lang="en-US" sz="2659" u="none" strike="noStrike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2023 MUSEUM AND VISITOR CENTER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96591" y="12585543"/>
            <a:ext cx="12039141" cy="96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59"/>
              </a:lnSpc>
              <a:spcBef>
                <a:spcPct val="0"/>
              </a:spcBef>
            </a:pPr>
            <a:r>
              <a:rPr lang="en-US" sz="3781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MARGRAVIAL OPERA</a:t>
            </a:r>
          </a:p>
          <a:p>
            <a:pPr marL="0" lvl="0" indent="0" algn="l">
              <a:lnSpc>
                <a:spcPts val="2925"/>
              </a:lnSpc>
              <a:spcBef>
                <a:spcPct val="0"/>
              </a:spcBef>
            </a:pPr>
            <a:r>
              <a:rPr lang="en-US" sz="2659" b="1" u="none" strike="noStrike">
                <a:solidFill>
                  <a:srgbClr val="80BFFF"/>
                </a:solidFill>
                <a:latin typeface="Avenir Bold"/>
                <a:ea typeface="Avenir Bold"/>
                <a:cs typeface="Avenir Bold"/>
                <a:sym typeface="Avenir Bold"/>
              </a:rPr>
              <a:t>UNESCO WORLD HERITAGE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48904" y="612539"/>
            <a:ext cx="5097862" cy="799501"/>
            <a:chOff x="0" y="0"/>
            <a:chExt cx="6797149" cy="1066001"/>
          </a:xfrm>
        </p:grpSpPr>
        <p:sp>
          <p:nvSpPr>
            <p:cNvPr id="20" name="TextBox 20"/>
            <p:cNvSpPr txBox="1"/>
            <p:nvPr/>
          </p:nvSpPr>
          <p:spPr>
            <a:xfrm>
              <a:off x="0" y="7084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761152" y="-104775"/>
              <a:ext cx="3035997" cy="1170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AFCA0B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amazing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036020" y="11843446"/>
            <a:ext cx="1907542" cy="177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0"/>
              </a:lnSpc>
              <a:spcBef>
                <a:spcPct val="0"/>
              </a:spcBef>
            </a:pPr>
            <a:r>
              <a:rPr lang="en-US" sz="1008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Butovskiy</a:t>
            </a:r>
          </a:p>
        </p:txBody>
      </p:sp>
      <p:sp>
        <p:nvSpPr>
          <p:cNvPr id="3" name="Freeform 3"/>
          <p:cNvSpPr/>
          <p:nvPr/>
        </p:nvSpPr>
        <p:spPr>
          <a:xfrm>
            <a:off x="-8910" y="1640640"/>
            <a:ext cx="23068320" cy="10109167"/>
          </a:xfrm>
          <a:custGeom>
            <a:avLst/>
            <a:gdLst/>
            <a:ahLst/>
            <a:cxnLst/>
            <a:rect l="l" t="t" r="r" b="b"/>
            <a:pathLst>
              <a:path w="23068320" h="10109167">
                <a:moveTo>
                  <a:pt x="0" y="0"/>
                </a:moveTo>
                <a:lnTo>
                  <a:pt x="23068320" y="0"/>
                </a:lnTo>
                <a:lnTo>
                  <a:pt x="23068320" y="10109167"/>
                </a:lnTo>
                <a:lnTo>
                  <a:pt x="0" y="10109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485" b="-26262"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4" name="Group 4"/>
          <p:cNvGrpSpPr/>
          <p:nvPr/>
        </p:nvGrpSpPr>
        <p:grpSpPr>
          <a:xfrm>
            <a:off x="18284883" y="8715375"/>
            <a:ext cx="4200509" cy="2966490"/>
            <a:chOff x="0" y="0"/>
            <a:chExt cx="5600678" cy="3955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00678" cy="3955320"/>
            </a:xfrm>
            <a:custGeom>
              <a:avLst/>
              <a:gdLst/>
              <a:ahLst/>
              <a:cxnLst/>
              <a:rect l="l" t="t" r="r" b="b"/>
              <a:pathLst>
                <a:path w="5600678" h="3955320">
                  <a:moveTo>
                    <a:pt x="0" y="0"/>
                  </a:moveTo>
                  <a:lnTo>
                    <a:pt x="5600678" y="0"/>
                  </a:lnTo>
                  <a:lnTo>
                    <a:pt x="5600678" y="3955320"/>
                  </a:lnTo>
                  <a:lnTo>
                    <a:pt x="0" y="3955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1160" b="-1160"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50800" y="1461149"/>
              <a:ext cx="5299079" cy="947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63"/>
                </a:lnSpc>
              </a:pPr>
              <a:r>
                <a:rPr lang="en-US" sz="1973" spc="7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RICHARD WAGNER FESTIVAL</a:t>
              </a:r>
            </a:p>
            <a:p>
              <a:pPr algn="ctr">
                <a:lnSpc>
                  <a:spcPts val="2763"/>
                </a:lnSpc>
              </a:pPr>
              <a:r>
                <a:rPr lang="en-US" sz="1973" u="none" strike="noStrike" spc="7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EXLUSIVE GUIDED TOURS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73469" y="453570"/>
              <a:ext cx="3253740" cy="642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08"/>
                </a:lnSpc>
                <a:spcBef>
                  <a:spcPct val="0"/>
                </a:spcBef>
              </a:pPr>
              <a:r>
                <a:rPr lang="en-US" sz="2840" b="1">
                  <a:solidFill>
                    <a:srgbClr val="0940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Highlights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08596" y="13355987"/>
            <a:ext cx="13638442" cy="1356210"/>
            <a:chOff x="0" y="0"/>
            <a:chExt cx="18184589" cy="1808280"/>
          </a:xfrm>
        </p:grpSpPr>
        <p:sp>
          <p:nvSpPr>
            <p:cNvPr id="9" name="TextBox 9"/>
            <p:cNvSpPr txBox="1"/>
            <p:nvPr/>
          </p:nvSpPr>
          <p:spPr>
            <a:xfrm>
              <a:off x="0" y="0"/>
              <a:ext cx="13621678" cy="526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32"/>
                </a:lnSpc>
              </a:pPr>
              <a:r>
                <a:rPr lang="en-US" sz="2659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HOME TO THE WORLD´S LONGEST-RUNNING OPERA FESTIVAL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38819"/>
              <a:ext cx="13621678" cy="526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32"/>
                </a:lnSpc>
                <a:spcBef>
                  <a:spcPct val="0"/>
                </a:spcBef>
              </a:pPr>
              <a:r>
                <a:rPr lang="en-US" sz="2659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ANNUAL RICHARD WAGNER FESTIVAL FROM JULY-AUGUST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281512"/>
              <a:ext cx="18184589" cy="526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32"/>
                </a:lnSpc>
                <a:spcBef>
                  <a:spcPct val="0"/>
                </a:spcBef>
              </a:pPr>
              <a:r>
                <a:rPr lang="en-US" sz="2659" spc="10">
                  <a:solidFill>
                    <a:srgbClr val="094073"/>
                  </a:solidFill>
                  <a:latin typeface="Avenir"/>
                  <a:ea typeface="Avenir"/>
                  <a:cs typeface="Avenir"/>
                  <a:sym typeface="Avenir"/>
                </a:rPr>
                <a:t>2026: 150 JUBILEE OF THE FESTIVAL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96591" y="12621570"/>
            <a:ext cx="12039141" cy="614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59"/>
              </a:lnSpc>
              <a:spcBef>
                <a:spcPct val="0"/>
              </a:spcBef>
            </a:pPr>
            <a:r>
              <a:rPr lang="en-US" sz="3781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RICHARD WAGNER FESTIVAL THEATER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48904" y="612539"/>
            <a:ext cx="5097862" cy="799501"/>
            <a:chOff x="0" y="0"/>
            <a:chExt cx="6797149" cy="1066001"/>
          </a:xfrm>
        </p:grpSpPr>
        <p:sp>
          <p:nvSpPr>
            <p:cNvPr id="14" name="TextBox 14"/>
            <p:cNvSpPr txBox="1"/>
            <p:nvPr/>
          </p:nvSpPr>
          <p:spPr>
            <a:xfrm>
              <a:off x="0" y="7084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761152" y="-104775"/>
              <a:ext cx="3035997" cy="1170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AFCA0B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amazing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8897" y="1640640"/>
            <a:ext cx="7304348" cy="3727857"/>
            <a:chOff x="0" y="0"/>
            <a:chExt cx="9739130" cy="497047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5578" b="5578"/>
            <a:stretch>
              <a:fillRect/>
            </a:stretch>
          </p:blipFill>
          <p:spPr>
            <a:xfrm>
              <a:off x="0" y="0"/>
              <a:ext cx="9739130" cy="4970476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2447041" y="1640640"/>
            <a:ext cx="7304348" cy="3727857"/>
            <a:chOff x="0" y="0"/>
            <a:chExt cx="9739130" cy="497047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1647" b="11647"/>
            <a:stretch>
              <a:fillRect/>
            </a:stretch>
          </p:blipFill>
          <p:spPr>
            <a:xfrm>
              <a:off x="0" y="0"/>
              <a:ext cx="9739130" cy="497047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438897" y="7927930"/>
            <a:ext cx="7367258" cy="3727857"/>
            <a:chOff x="0" y="0"/>
            <a:chExt cx="9823011" cy="497047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12049" b="12049"/>
            <a:stretch>
              <a:fillRect/>
            </a:stretch>
          </p:blipFill>
          <p:spPr>
            <a:xfrm>
              <a:off x="0" y="0"/>
              <a:ext cx="9823011" cy="4970476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2447041" y="7927930"/>
            <a:ext cx="7367258" cy="3702766"/>
            <a:chOff x="0" y="0"/>
            <a:chExt cx="9823011" cy="4937022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12281" b="12281"/>
            <a:stretch>
              <a:fillRect/>
            </a:stretch>
          </p:blipFill>
          <p:spPr>
            <a:xfrm>
              <a:off x="0" y="0"/>
              <a:ext cx="9823011" cy="4937022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20877698" y="14391724"/>
            <a:ext cx="1598783" cy="891875"/>
          </a:xfrm>
          <a:custGeom>
            <a:avLst/>
            <a:gdLst/>
            <a:ahLst/>
            <a:cxnLst/>
            <a:rect l="l" t="t" r="r" b="b"/>
            <a:pathLst>
              <a:path w="1598783" h="891875">
                <a:moveTo>
                  <a:pt x="0" y="0"/>
                </a:moveTo>
                <a:lnTo>
                  <a:pt x="1598784" y="0"/>
                </a:lnTo>
                <a:lnTo>
                  <a:pt x="1598784" y="891875"/>
                </a:lnTo>
                <a:lnTo>
                  <a:pt x="0" y="891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1" name="TextBox 11"/>
          <p:cNvSpPr txBox="1"/>
          <p:nvPr/>
        </p:nvSpPr>
        <p:spPr>
          <a:xfrm>
            <a:off x="1438897" y="6144743"/>
            <a:ext cx="9059217" cy="100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4"/>
              </a:lnSpc>
            </a:pPr>
            <a:r>
              <a:rPr lang="en-US" sz="273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Over 200 breweries are located in the Upper Franconia region, brewing more than 1,000 different beers.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38897" y="5550153"/>
            <a:ext cx="4073959" cy="62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</a:pPr>
            <a:r>
              <a:rPr lang="en-US" sz="3704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Land of Breweries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38897" y="12431352"/>
            <a:ext cx="9163199" cy="1945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In Bayreuth, beer culture holds great significance. Here, you'll find both small local breweries and internationally established ones, as well as unique places that make the beer experience truly memorable.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38897" y="11836763"/>
            <a:ext cx="6656703" cy="62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Bayreuth Beer Culture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48404" y="5550153"/>
            <a:ext cx="8477657" cy="62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Land of Butcher Shops and Bakeries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47041" y="6144743"/>
            <a:ext cx="9147930" cy="1018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Over 200 breweries are located in the Upper Franconia region, brewing more than 1,000 different beers.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48404" y="12431352"/>
            <a:ext cx="9163199" cy="1945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The region is also renowned for its impressive number of distilleries. From traditional family-run schnapps producers to innovative craft spirit makers, visitors can discover a rich variety of flavors and distilling traditions.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48404" y="11831313"/>
            <a:ext cx="6721890" cy="62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Land of Distilleries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941396" y="11724350"/>
            <a:ext cx="864759" cy="19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"/>
              </a:lnSpc>
              <a:spcBef>
                <a:spcPct val="0"/>
              </a:spcBef>
            </a:pPr>
            <a:r>
              <a:rPr lang="en-US" sz="1110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Maisel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78485" y="5423773"/>
            <a:ext cx="864759" cy="19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"/>
              </a:lnSpc>
              <a:spcBef>
                <a:spcPct val="0"/>
              </a:spcBef>
            </a:pPr>
            <a:r>
              <a:rPr lang="en-US" sz="1110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Maisel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678032" y="5381042"/>
            <a:ext cx="2134486" cy="194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5"/>
              </a:lnSpc>
              <a:spcBef>
                <a:spcPct val="0"/>
              </a:spcBef>
            </a:pPr>
            <a:r>
              <a:rPr lang="en-US" sz="1120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Genussregion Oberfranken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743493" y="11640222"/>
            <a:ext cx="1069024" cy="194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7"/>
              </a:lnSpc>
              <a:spcBef>
                <a:spcPct val="0"/>
              </a:spcBef>
            </a:pPr>
            <a:r>
              <a:rPr lang="en-US" sz="1122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Trykowski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348904" y="610034"/>
            <a:ext cx="4742167" cy="799451"/>
            <a:chOff x="0" y="0"/>
            <a:chExt cx="6322889" cy="1065934"/>
          </a:xfrm>
        </p:grpSpPr>
        <p:sp>
          <p:nvSpPr>
            <p:cNvPr id="24" name="TextBox 24"/>
            <p:cNvSpPr txBox="1"/>
            <p:nvPr/>
          </p:nvSpPr>
          <p:spPr>
            <a:xfrm>
              <a:off x="0" y="10425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286892" y="-104775"/>
              <a:ext cx="3035997" cy="117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0BBBEF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taste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640640"/>
            <a:ext cx="23050500" cy="10121096"/>
            <a:chOff x="0" y="0"/>
            <a:chExt cx="30734000" cy="1349479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2238" r="12238"/>
            <a:stretch>
              <a:fillRect/>
            </a:stretch>
          </p:blipFill>
          <p:spPr>
            <a:xfrm>
              <a:off x="0" y="0"/>
              <a:ext cx="15287537" cy="13494794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8143" r="5382"/>
            <a:stretch>
              <a:fillRect/>
            </a:stretch>
          </p:blipFill>
          <p:spPr>
            <a:xfrm>
              <a:off x="15446463" y="0"/>
              <a:ext cx="15287537" cy="13494794"/>
            </a:xfrm>
            <a:prstGeom prst="rect">
              <a:avLst/>
            </a:prstGeom>
          </p:spPr>
        </p:pic>
      </p:grpSp>
      <p:sp>
        <p:nvSpPr>
          <p:cNvPr id="5" name="Freeform 5"/>
          <p:cNvSpPr/>
          <p:nvPr/>
        </p:nvSpPr>
        <p:spPr>
          <a:xfrm>
            <a:off x="18227631" y="8618698"/>
            <a:ext cx="4170429" cy="3013585"/>
          </a:xfrm>
          <a:custGeom>
            <a:avLst/>
            <a:gdLst/>
            <a:ahLst/>
            <a:cxnLst/>
            <a:rect l="l" t="t" r="r" b="b"/>
            <a:pathLst>
              <a:path w="4170429" h="3013585">
                <a:moveTo>
                  <a:pt x="0" y="0"/>
                </a:moveTo>
                <a:lnTo>
                  <a:pt x="4170428" y="0"/>
                </a:lnTo>
                <a:lnTo>
                  <a:pt x="4170428" y="3013585"/>
                </a:lnTo>
                <a:lnTo>
                  <a:pt x="0" y="30135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5680386" y="12297226"/>
            <a:ext cx="1442994" cy="1666658"/>
          </a:xfrm>
          <a:custGeom>
            <a:avLst/>
            <a:gdLst/>
            <a:ahLst/>
            <a:cxnLst/>
            <a:rect l="l" t="t" r="r" b="b"/>
            <a:pathLst>
              <a:path w="1442994" h="1666658">
                <a:moveTo>
                  <a:pt x="0" y="0"/>
                </a:moveTo>
                <a:lnTo>
                  <a:pt x="1442993" y="0"/>
                </a:lnTo>
                <a:lnTo>
                  <a:pt x="1442993" y="1666658"/>
                </a:lnTo>
                <a:lnTo>
                  <a:pt x="0" y="16666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7307355" y="12297226"/>
            <a:ext cx="1442994" cy="1442994"/>
          </a:xfrm>
          <a:custGeom>
            <a:avLst/>
            <a:gdLst/>
            <a:ahLst/>
            <a:cxnLst/>
            <a:rect l="l" t="t" r="r" b="b"/>
            <a:pathLst>
              <a:path w="1442994" h="1442994">
                <a:moveTo>
                  <a:pt x="0" y="0"/>
                </a:moveTo>
                <a:lnTo>
                  <a:pt x="1442994" y="0"/>
                </a:lnTo>
                <a:lnTo>
                  <a:pt x="1442994" y="1442994"/>
                </a:lnTo>
                <a:lnTo>
                  <a:pt x="0" y="14429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/>
          <p:cNvSpPr txBox="1"/>
          <p:nvPr/>
        </p:nvSpPr>
        <p:spPr>
          <a:xfrm>
            <a:off x="19101430" y="8983107"/>
            <a:ext cx="2422830" cy="486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3"/>
              </a:lnSpc>
              <a:spcBef>
                <a:spcPct val="0"/>
              </a:spcBef>
            </a:pPr>
            <a:r>
              <a:rPr lang="en-US" sz="281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Highlights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750349" y="9649509"/>
            <a:ext cx="3124993" cy="1141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8"/>
              </a:lnSpc>
            </a:pPr>
            <a:r>
              <a:rPr lang="en-US" sz="2084" spc="8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BREWING WORKSHOPS</a:t>
            </a:r>
          </a:p>
          <a:p>
            <a:pPr algn="ctr">
              <a:lnSpc>
                <a:spcPts val="2918"/>
              </a:lnSpc>
            </a:pPr>
            <a:r>
              <a:rPr lang="en-US" sz="2084" spc="8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URBAN ART</a:t>
            </a:r>
          </a:p>
          <a:p>
            <a:pPr algn="ctr">
              <a:lnSpc>
                <a:spcPts val="2918"/>
              </a:lnSpc>
            </a:pPr>
            <a:r>
              <a:rPr lang="en-US" sz="2084" spc="8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GUIDED TOURS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4877" y="14739723"/>
            <a:ext cx="4839754" cy="401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4"/>
              </a:lnSpc>
              <a:spcBef>
                <a:spcPct val="0"/>
              </a:spcBef>
            </a:pPr>
            <a:r>
              <a:rPr lang="en-US" sz="2640" u="none" strike="noStrike" spc="10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AWARD WINNING BEERS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4877" y="13783183"/>
            <a:ext cx="11894718" cy="401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4"/>
              </a:lnSpc>
              <a:spcBef>
                <a:spcPct val="0"/>
              </a:spcBef>
            </a:pPr>
            <a:r>
              <a:rPr lang="en-US" sz="2640" spc="10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2024 &amp; 2025 VISITOR ATTRACTION OF THE YEAR (WORLD BEER AWARDS)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4877" y="14261752"/>
            <a:ext cx="3470196" cy="401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4"/>
              </a:lnSpc>
              <a:spcBef>
                <a:spcPct val="0"/>
              </a:spcBef>
            </a:pPr>
            <a:r>
              <a:rPr lang="en-US" sz="2640" spc="10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URBAN ART HOTEL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1629" y="12631131"/>
            <a:ext cx="11952928" cy="96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29"/>
              </a:lnSpc>
              <a:spcBef>
                <a:spcPct val="0"/>
              </a:spcBef>
            </a:pPr>
            <a:r>
              <a:rPr lang="en-US" sz="3754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MAISEL AND FRIENDS</a:t>
            </a:r>
          </a:p>
          <a:p>
            <a:pPr marL="0" lvl="0" indent="0" algn="l">
              <a:lnSpc>
                <a:spcPts val="2904"/>
              </a:lnSpc>
              <a:spcBef>
                <a:spcPct val="0"/>
              </a:spcBef>
            </a:pPr>
            <a:r>
              <a:rPr lang="en-US" sz="2640" b="1" u="none" strike="noStrike">
                <a:solidFill>
                  <a:srgbClr val="80BFFF"/>
                </a:solidFill>
                <a:latin typeface="Avenir Bold"/>
                <a:ea typeface="Avenir Bold"/>
                <a:cs typeface="Avenir Bold"/>
                <a:sym typeface="Avenir Bold"/>
              </a:rPr>
              <a:t>WORLDS MOST COMPREHENISVE BREWERY MUSEUM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875341" y="11783488"/>
            <a:ext cx="1010683" cy="176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1"/>
              </a:lnSpc>
              <a:spcBef>
                <a:spcPct val="0"/>
              </a:spcBef>
            </a:pPr>
            <a:r>
              <a:rPr lang="en-US" sz="1001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Maisel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48904" y="610034"/>
            <a:ext cx="4742167" cy="799451"/>
            <a:chOff x="0" y="0"/>
            <a:chExt cx="6322889" cy="1065934"/>
          </a:xfrm>
        </p:grpSpPr>
        <p:sp>
          <p:nvSpPr>
            <p:cNvPr id="16" name="TextBox 16"/>
            <p:cNvSpPr txBox="1"/>
            <p:nvPr/>
          </p:nvSpPr>
          <p:spPr>
            <a:xfrm>
              <a:off x="0" y="10425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286892" y="-104775"/>
              <a:ext cx="3035997" cy="117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0BBBEF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taste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0115" y="10578741"/>
            <a:ext cx="9181528" cy="5308959"/>
          </a:xfrm>
          <a:custGeom>
            <a:avLst/>
            <a:gdLst/>
            <a:ahLst/>
            <a:cxnLst/>
            <a:rect l="l" t="t" r="r" b="b"/>
            <a:pathLst>
              <a:path w="9181528" h="5308959">
                <a:moveTo>
                  <a:pt x="0" y="0"/>
                </a:moveTo>
                <a:lnTo>
                  <a:pt x="9181528" y="0"/>
                </a:lnTo>
                <a:lnTo>
                  <a:pt x="9181528" y="5308959"/>
                </a:lnTo>
                <a:lnTo>
                  <a:pt x="0" y="53089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94" t="-38956" r="-3594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3860115" y="5296719"/>
            <a:ext cx="9181528" cy="5088302"/>
          </a:xfrm>
          <a:custGeom>
            <a:avLst/>
            <a:gdLst/>
            <a:ahLst/>
            <a:cxnLst/>
            <a:rect l="l" t="t" r="r" b="b"/>
            <a:pathLst>
              <a:path w="9181528" h="5088302">
                <a:moveTo>
                  <a:pt x="0" y="0"/>
                </a:moveTo>
                <a:lnTo>
                  <a:pt x="9181528" y="0"/>
                </a:lnTo>
                <a:lnTo>
                  <a:pt x="9181528" y="5088302"/>
                </a:lnTo>
                <a:lnTo>
                  <a:pt x="0" y="50883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5" t="-47214" r="-3005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3860115" y="0"/>
            <a:ext cx="9181528" cy="5102999"/>
          </a:xfrm>
          <a:custGeom>
            <a:avLst/>
            <a:gdLst/>
            <a:ahLst/>
            <a:cxnLst/>
            <a:rect l="l" t="t" r="r" b="b"/>
            <a:pathLst>
              <a:path w="9181528" h="5102999">
                <a:moveTo>
                  <a:pt x="0" y="0"/>
                </a:moveTo>
                <a:lnTo>
                  <a:pt x="9181528" y="0"/>
                </a:lnTo>
                <a:lnTo>
                  <a:pt x="9181528" y="5102999"/>
                </a:lnTo>
                <a:lnTo>
                  <a:pt x="0" y="5102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089" b="-13785"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5" name="Group 5"/>
          <p:cNvGrpSpPr/>
          <p:nvPr/>
        </p:nvGrpSpPr>
        <p:grpSpPr>
          <a:xfrm>
            <a:off x="-5712113" y="4892415"/>
            <a:ext cx="15060442" cy="10995285"/>
            <a:chOff x="0" y="0"/>
            <a:chExt cx="20080590" cy="14660380"/>
          </a:xfrm>
        </p:grpSpPr>
        <p:sp>
          <p:nvSpPr>
            <p:cNvPr id="6" name="Freeform 6"/>
            <p:cNvSpPr/>
            <p:nvPr/>
          </p:nvSpPr>
          <p:spPr>
            <a:xfrm flipH="1">
              <a:off x="0" y="1024910"/>
              <a:ext cx="20080590" cy="10961963"/>
            </a:xfrm>
            <a:custGeom>
              <a:avLst/>
              <a:gdLst/>
              <a:ahLst/>
              <a:cxnLst/>
              <a:rect l="l" t="t" r="r" b="b"/>
              <a:pathLst>
                <a:path w="20080590" h="10961963">
                  <a:moveTo>
                    <a:pt x="20080590" y="0"/>
                  </a:moveTo>
                  <a:lnTo>
                    <a:pt x="0" y="0"/>
                  </a:lnTo>
                  <a:lnTo>
                    <a:pt x="0" y="10961963"/>
                  </a:lnTo>
                  <a:lnTo>
                    <a:pt x="20080590" y="10961963"/>
                  </a:lnTo>
                  <a:lnTo>
                    <a:pt x="2008059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7" name="Freeform 7"/>
            <p:cNvSpPr/>
            <p:nvPr/>
          </p:nvSpPr>
          <p:spPr>
            <a:xfrm>
              <a:off x="5934680" y="6082157"/>
              <a:ext cx="7870519" cy="8578223"/>
            </a:xfrm>
            <a:custGeom>
              <a:avLst/>
              <a:gdLst/>
              <a:ahLst/>
              <a:cxnLst/>
              <a:rect l="l" t="t" r="r" b="b"/>
              <a:pathLst>
                <a:path w="7870519" h="8578223">
                  <a:moveTo>
                    <a:pt x="0" y="0"/>
                  </a:moveTo>
                  <a:lnTo>
                    <a:pt x="7870519" y="0"/>
                  </a:lnTo>
                  <a:lnTo>
                    <a:pt x="7870519" y="8578223"/>
                  </a:lnTo>
                  <a:lnTo>
                    <a:pt x="0" y="8578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Freeform 8"/>
            <p:cNvSpPr/>
            <p:nvPr/>
          </p:nvSpPr>
          <p:spPr>
            <a:xfrm rot="-194824">
              <a:off x="7967687" y="55633"/>
              <a:ext cx="2019327" cy="1938554"/>
            </a:xfrm>
            <a:custGeom>
              <a:avLst/>
              <a:gdLst/>
              <a:ahLst/>
              <a:cxnLst/>
              <a:rect l="l" t="t" r="r" b="b"/>
              <a:pathLst>
                <a:path w="2019327" h="1938554">
                  <a:moveTo>
                    <a:pt x="0" y="0"/>
                  </a:moveTo>
                  <a:lnTo>
                    <a:pt x="2019327" y="0"/>
                  </a:lnTo>
                  <a:lnTo>
                    <a:pt x="2019327" y="1938554"/>
                  </a:lnTo>
                  <a:lnTo>
                    <a:pt x="0" y="19385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Freeform 9"/>
            <p:cNvSpPr/>
            <p:nvPr/>
          </p:nvSpPr>
          <p:spPr>
            <a:xfrm rot="-244383">
              <a:off x="12647966" y="1364966"/>
              <a:ext cx="3933285" cy="2153473"/>
            </a:xfrm>
            <a:custGeom>
              <a:avLst/>
              <a:gdLst/>
              <a:ahLst/>
              <a:cxnLst/>
              <a:rect l="l" t="t" r="r" b="b"/>
              <a:pathLst>
                <a:path w="3933285" h="2153473">
                  <a:moveTo>
                    <a:pt x="0" y="0"/>
                  </a:moveTo>
                  <a:lnTo>
                    <a:pt x="3933284" y="0"/>
                  </a:lnTo>
                  <a:lnTo>
                    <a:pt x="3933284" y="2153474"/>
                  </a:lnTo>
                  <a:lnTo>
                    <a:pt x="0" y="2153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919239" y="2475299"/>
            <a:ext cx="8276446" cy="62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82"/>
              </a:lnSpc>
            </a:pPr>
            <a:r>
              <a:rPr lang="en-US" sz="3652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Urban Art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19239" y="3165111"/>
            <a:ext cx="9504192" cy="2571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3"/>
              </a:lnSpc>
            </a:pPr>
            <a:r>
              <a:rPr lang="en-US" sz="2873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Bayreuth surprises visitors with a dynamic urban art scene alongside its classical heritage. From vibrant large-scale murals by international street artists to the Liebesbier Urban Art Hotel, travelers discover a creative and modern open-air culture.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19239" y="7618421"/>
            <a:ext cx="9504192" cy="2571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3"/>
              </a:lnSpc>
            </a:pPr>
            <a:r>
              <a:rPr lang="en-US" sz="2873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The city thrives as a versatile event hub with an inspiring calendar all year round. From open-air festivals and contemporary art events to lively cultural celebrations, visitors can experience an energetic atmosphere that goes far beyond classical opera.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19239" y="6926944"/>
            <a:ext cx="6562351" cy="62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82"/>
              </a:lnSpc>
            </a:pPr>
            <a:r>
              <a:rPr lang="en-US" sz="3652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Events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256" y="11479925"/>
            <a:ext cx="468598" cy="102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"/>
              </a:lnSpc>
            </a:pPr>
            <a:r>
              <a:rPr lang="en-US" sz="511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AI GENERATED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22089459" y="812678"/>
            <a:ext cx="1546057" cy="10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"/>
              </a:lnSpc>
              <a:spcBef>
                <a:spcPct val="0"/>
              </a:spcBef>
            </a:pPr>
            <a:r>
              <a:rPr lang="en-US" sz="612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(c) Kommwirmachendaseinfach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22089459" y="6175182"/>
            <a:ext cx="1546057" cy="10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"/>
              </a:lnSpc>
              <a:spcBef>
                <a:spcPct val="0"/>
              </a:spcBef>
            </a:pPr>
            <a:r>
              <a:rPr lang="en-US" sz="612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(c) Jens Wegener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22428030" y="11305824"/>
            <a:ext cx="778099" cy="10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"/>
              </a:lnSpc>
              <a:spcBef>
                <a:spcPct val="0"/>
              </a:spcBef>
            </a:pPr>
            <a:r>
              <a:rPr lang="en-US" sz="612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(c) Butovskiy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348904" y="610034"/>
            <a:ext cx="4865992" cy="799451"/>
            <a:chOff x="0" y="0"/>
            <a:chExt cx="6487989" cy="1065934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0425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451992" y="-104775"/>
              <a:ext cx="3035997" cy="117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E6007E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urban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7" y="1640640"/>
            <a:ext cx="23049763" cy="10109167"/>
            <a:chOff x="0" y="0"/>
            <a:chExt cx="30733017" cy="1347888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4572" r="10743"/>
            <a:stretch>
              <a:fillRect/>
            </a:stretch>
          </p:blipFill>
          <p:spPr>
            <a:xfrm>
              <a:off x="0" y="0"/>
              <a:ext cx="15287112" cy="1347888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5020" r="9634"/>
            <a:stretch>
              <a:fillRect/>
            </a:stretch>
          </p:blipFill>
          <p:spPr>
            <a:xfrm>
              <a:off x="15445905" y="0"/>
              <a:ext cx="15287112" cy="13478889"/>
            </a:xfrm>
            <a:prstGeom prst="rect">
              <a:avLst/>
            </a:prstGeom>
          </p:spPr>
        </p:pic>
      </p:grpSp>
      <p:sp>
        <p:nvSpPr>
          <p:cNvPr id="5" name="Freeform 5"/>
          <p:cNvSpPr/>
          <p:nvPr/>
        </p:nvSpPr>
        <p:spPr>
          <a:xfrm>
            <a:off x="1609749" y="13703624"/>
            <a:ext cx="1216154" cy="1219202"/>
          </a:xfrm>
          <a:custGeom>
            <a:avLst/>
            <a:gdLst/>
            <a:ahLst/>
            <a:cxnLst/>
            <a:rect l="l" t="t" r="r" b="b"/>
            <a:pathLst>
              <a:path w="1216154" h="1219202">
                <a:moveTo>
                  <a:pt x="0" y="0"/>
                </a:moveTo>
                <a:lnTo>
                  <a:pt x="1216154" y="0"/>
                </a:lnTo>
                <a:lnTo>
                  <a:pt x="1216154" y="1219202"/>
                </a:lnTo>
                <a:lnTo>
                  <a:pt x="0" y="12192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TextBox 6"/>
          <p:cNvSpPr txBox="1"/>
          <p:nvPr/>
        </p:nvSpPr>
        <p:spPr>
          <a:xfrm>
            <a:off x="1588770" y="12601918"/>
            <a:ext cx="5045663" cy="113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6"/>
              </a:lnSpc>
            </a:pPr>
            <a:r>
              <a:rPr lang="en-US" sz="3751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FICHTEL MOUNTAINS</a:t>
            </a:r>
          </a:p>
          <a:p>
            <a:pPr marL="0" lvl="0" indent="0" algn="l">
              <a:lnSpc>
                <a:spcPts val="4126"/>
              </a:lnSpc>
              <a:spcBef>
                <a:spcPct val="0"/>
              </a:spcBef>
            </a:pPr>
            <a:r>
              <a:rPr lang="en-US" sz="3751" b="1">
                <a:solidFill>
                  <a:srgbClr val="80BFFF"/>
                </a:solidFill>
                <a:latin typeface="Avenir Bold"/>
                <a:ea typeface="Avenir Bold"/>
                <a:cs typeface="Avenir Bold"/>
                <a:sym typeface="Avenir Bold"/>
              </a:rPr>
              <a:t>FICHTELSEE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53544" y="11844291"/>
            <a:ext cx="1892284" cy="176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  <a:spcBef>
                <a:spcPct val="0"/>
              </a:spcBef>
            </a:pPr>
            <a:r>
              <a:rPr lang="en-US" sz="1000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Tourismusbüro Pottenstein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94849" y="13954376"/>
            <a:ext cx="1744107" cy="64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2"/>
              </a:lnSpc>
            </a:pPr>
            <a:r>
              <a:rPr lang="en-US" sz="197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18 miles </a:t>
            </a:r>
          </a:p>
          <a:p>
            <a:pPr algn="ctr">
              <a:lnSpc>
                <a:spcPts val="2372"/>
              </a:lnSpc>
              <a:spcBef>
                <a:spcPct val="0"/>
              </a:spcBef>
            </a:pPr>
            <a:r>
              <a:rPr lang="en-US" sz="197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from Bayreuth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56413" y="12601918"/>
            <a:ext cx="7133466" cy="113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6"/>
              </a:lnSpc>
            </a:pPr>
            <a:r>
              <a:rPr lang="en-US" sz="3751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FRANCONIAN SWITZERLAND</a:t>
            </a:r>
          </a:p>
          <a:p>
            <a:pPr marL="0" lvl="0" indent="0" algn="l">
              <a:lnSpc>
                <a:spcPts val="4126"/>
              </a:lnSpc>
              <a:spcBef>
                <a:spcPct val="0"/>
              </a:spcBef>
            </a:pPr>
            <a:r>
              <a:rPr lang="en-US" sz="3751" b="1">
                <a:solidFill>
                  <a:srgbClr val="80BFFF"/>
                </a:solidFill>
                <a:latin typeface="Avenir Bold"/>
                <a:ea typeface="Avenir Bold"/>
                <a:cs typeface="Avenir Bold"/>
                <a:sym typeface="Avenir Bold"/>
              </a:rPr>
              <a:t>TÜCHERSFELD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656413" y="13703624"/>
            <a:ext cx="1216154" cy="1219202"/>
          </a:xfrm>
          <a:custGeom>
            <a:avLst/>
            <a:gdLst/>
            <a:ahLst/>
            <a:cxnLst/>
            <a:rect l="l" t="t" r="r" b="b"/>
            <a:pathLst>
              <a:path w="1216154" h="1219202">
                <a:moveTo>
                  <a:pt x="0" y="0"/>
                </a:moveTo>
                <a:lnTo>
                  <a:pt x="1216154" y="0"/>
                </a:lnTo>
                <a:lnTo>
                  <a:pt x="1216154" y="1219202"/>
                </a:lnTo>
                <a:lnTo>
                  <a:pt x="0" y="12192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1" name="TextBox 11"/>
          <p:cNvSpPr txBox="1"/>
          <p:nvPr/>
        </p:nvSpPr>
        <p:spPr>
          <a:xfrm>
            <a:off x="13139267" y="13954376"/>
            <a:ext cx="1744107" cy="64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2"/>
              </a:lnSpc>
            </a:pPr>
            <a:r>
              <a:rPr lang="en-US" sz="197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17 miles </a:t>
            </a:r>
          </a:p>
          <a:p>
            <a:pPr algn="ctr">
              <a:lnSpc>
                <a:spcPts val="2372"/>
              </a:lnSpc>
              <a:spcBef>
                <a:spcPct val="0"/>
              </a:spcBef>
            </a:pPr>
            <a:r>
              <a:rPr lang="en-US" sz="197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from Bayreuth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2862" y="11844291"/>
            <a:ext cx="939980" cy="176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  <a:spcBef>
                <a:spcPct val="0"/>
              </a:spcBef>
            </a:pPr>
            <a:r>
              <a:rPr lang="en-US" sz="1000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(c) Butovskiy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48904" y="682146"/>
            <a:ext cx="6444520" cy="799451"/>
            <a:chOff x="0" y="0"/>
            <a:chExt cx="8592693" cy="106593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85725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302665" y="-104775"/>
              <a:ext cx="5290028" cy="117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AFCA0B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possibilities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364645" y="-1139619"/>
            <a:ext cx="30270789" cy="17027319"/>
          </a:xfrm>
          <a:custGeom>
            <a:avLst/>
            <a:gdLst/>
            <a:ahLst/>
            <a:cxnLst/>
            <a:rect l="l" t="t" r="r" b="b"/>
            <a:pathLst>
              <a:path w="30270789" h="17027319">
                <a:moveTo>
                  <a:pt x="0" y="0"/>
                </a:moveTo>
                <a:lnTo>
                  <a:pt x="30270789" y="0"/>
                </a:lnTo>
                <a:lnTo>
                  <a:pt x="30270789" y="17027319"/>
                </a:lnTo>
                <a:lnTo>
                  <a:pt x="0" y="1702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33" t="-148100" r="-14972" b="-40457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15821595" y="6034025"/>
            <a:ext cx="1245796" cy="996637"/>
          </a:xfrm>
          <a:custGeom>
            <a:avLst/>
            <a:gdLst/>
            <a:ahLst/>
            <a:cxnLst/>
            <a:rect l="l" t="t" r="r" b="b"/>
            <a:pathLst>
              <a:path w="1245796" h="996637">
                <a:moveTo>
                  <a:pt x="0" y="0"/>
                </a:moveTo>
                <a:lnTo>
                  <a:pt x="1245796" y="0"/>
                </a:lnTo>
                <a:lnTo>
                  <a:pt x="1245796" y="996637"/>
                </a:lnTo>
                <a:lnTo>
                  <a:pt x="0" y="996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12073702" y="6532343"/>
            <a:ext cx="1245796" cy="996637"/>
          </a:xfrm>
          <a:custGeom>
            <a:avLst/>
            <a:gdLst/>
            <a:ahLst/>
            <a:cxnLst/>
            <a:rect l="l" t="t" r="r" b="b"/>
            <a:pathLst>
              <a:path w="1245796" h="996637">
                <a:moveTo>
                  <a:pt x="0" y="0"/>
                </a:moveTo>
                <a:lnTo>
                  <a:pt x="1245796" y="0"/>
                </a:lnTo>
                <a:lnTo>
                  <a:pt x="1245796" y="996637"/>
                </a:lnTo>
                <a:lnTo>
                  <a:pt x="0" y="996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7974010" y="5953997"/>
            <a:ext cx="1245796" cy="996637"/>
          </a:xfrm>
          <a:custGeom>
            <a:avLst/>
            <a:gdLst/>
            <a:ahLst/>
            <a:cxnLst/>
            <a:rect l="l" t="t" r="r" b="b"/>
            <a:pathLst>
              <a:path w="1245796" h="996637">
                <a:moveTo>
                  <a:pt x="0" y="0"/>
                </a:moveTo>
                <a:lnTo>
                  <a:pt x="1245797" y="0"/>
                </a:lnTo>
                <a:lnTo>
                  <a:pt x="1245797" y="996637"/>
                </a:lnTo>
                <a:lnTo>
                  <a:pt x="0" y="996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0153862" y="5165678"/>
            <a:ext cx="1245796" cy="996637"/>
          </a:xfrm>
          <a:custGeom>
            <a:avLst/>
            <a:gdLst/>
            <a:ahLst/>
            <a:cxnLst/>
            <a:rect l="l" t="t" r="r" b="b"/>
            <a:pathLst>
              <a:path w="1245796" h="996637">
                <a:moveTo>
                  <a:pt x="0" y="0"/>
                </a:moveTo>
                <a:lnTo>
                  <a:pt x="1245797" y="0"/>
                </a:lnTo>
                <a:lnTo>
                  <a:pt x="1245797" y="996637"/>
                </a:lnTo>
                <a:lnTo>
                  <a:pt x="0" y="996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2323869" y="1866537"/>
            <a:ext cx="1245796" cy="996637"/>
          </a:xfrm>
          <a:custGeom>
            <a:avLst/>
            <a:gdLst/>
            <a:ahLst/>
            <a:cxnLst/>
            <a:rect l="l" t="t" r="r" b="b"/>
            <a:pathLst>
              <a:path w="1245796" h="996637">
                <a:moveTo>
                  <a:pt x="0" y="0"/>
                </a:moveTo>
                <a:lnTo>
                  <a:pt x="1245796" y="0"/>
                </a:lnTo>
                <a:lnTo>
                  <a:pt x="1245796" y="996637"/>
                </a:lnTo>
                <a:lnTo>
                  <a:pt x="0" y="996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Freeform 8"/>
          <p:cNvSpPr/>
          <p:nvPr/>
        </p:nvSpPr>
        <p:spPr>
          <a:xfrm>
            <a:off x="15345872" y="1524164"/>
            <a:ext cx="1245796" cy="996637"/>
          </a:xfrm>
          <a:custGeom>
            <a:avLst/>
            <a:gdLst/>
            <a:ahLst/>
            <a:cxnLst/>
            <a:rect l="l" t="t" r="r" b="b"/>
            <a:pathLst>
              <a:path w="1245796" h="996637">
                <a:moveTo>
                  <a:pt x="0" y="0"/>
                </a:moveTo>
                <a:lnTo>
                  <a:pt x="1245797" y="0"/>
                </a:lnTo>
                <a:lnTo>
                  <a:pt x="1245797" y="996637"/>
                </a:lnTo>
                <a:lnTo>
                  <a:pt x="0" y="996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Freeform 9"/>
          <p:cNvSpPr/>
          <p:nvPr/>
        </p:nvSpPr>
        <p:spPr>
          <a:xfrm>
            <a:off x="17966853" y="10066974"/>
            <a:ext cx="1245796" cy="996637"/>
          </a:xfrm>
          <a:custGeom>
            <a:avLst/>
            <a:gdLst/>
            <a:ahLst/>
            <a:cxnLst/>
            <a:rect l="l" t="t" r="r" b="b"/>
            <a:pathLst>
              <a:path w="1245796" h="996637">
                <a:moveTo>
                  <a:pt x="0" y="0"/>
                </a:moveTo>
                <a:lnTo>
                  <a:pt x="1245797" y="0"/>
                </a:lnTo>
                <a:lnTo>
                  <a:pt x="1245797" y="996637"/>
                </a:lnTo>
                <a:lnTo>
                  <a:pt x="0" y="996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0" name="Freeform 10"/>
          <p:cNvSpPr/>
          <p:nvPr/>
        </p:nvSpPr>
        <p:spPr>
          <a:xfrm>
            <a:off x="20610214" y="4588490"/>
            <a:ext cx="1245796" cy="996637"/>
          </a:xfrm>
          <a:custGeom>
            <a:avLst/>
            <a:gdLst/>
            <a:ahLst/>
            <a:cxnLst/>
            <a:rect l="l" t="t" r="r" b="b"/>
            <a:pathLst>
              <a:path w="1245796" h="996637">
                <a:moveTo>
                  <a:pt x="0" y="0"/>
                </a:moveTo>
                <a:lnTo>
                  <a:pt x="1245796" y="0"/>
                </a:lnTo>
                <a:lnTo>
                  <a:pt x="1245796" y="996638"/>
                </a:lnTo>
                <a:lnTo>
                  <a:pt x="0" y="9966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>
          <a:xfrm>
            <a:off x="13972203" y="8371313"/>
            <a:ext cx="641510" cy="1038882"/>
          </a:xfrm>
          <a:custGeom>
            <a:avLst/>
            <a:gdLst/>
            <a:ahLst/>
            <a:cxnLst/>
            <a:rect l="l" t="t" r="r" b="b"/>
            <a:pathLst>
              <a:path w="641510" h="1038882">
                <a:moveTo>
                  <a:pt x="0" y="0"/>
                </a:moveTo>
                <a:lnTo>
                  <a:pt x="641510" y="0"/>
                </a:lnTo>
                <a:lnTo>
                  <a:pt x="641510" y="1038882"/>
                </a:lnTo>
                <a:lnTo>
                  <a:pt x="0" y="10388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Freeform 12"/>
          <p:cNvSpPr/>
          <p:nvPr/>
        </p:nvSpPr>
        <p:spPr>
          <a:xfrm>
            <a:off x="10212361" y="9547533"/>
            <a:ext cx="641510" cy="1038882"/>
          </a:xfrm>
          <a:custGeom>
            <a:avLst/>
            <a:gdLst/>
            <a:ahLst/>
            <a:cxnLst/>
            <a:rect l="l" t="t" r="r" b="b"/>
            <a:pathLst>
              <a:path w="641510" h="1038882">
                <a:moveTo>
                  <a:pt x="0" y="0"/>
                </a:moveTo>
                <a:lnTo>
                  <a:pt x="641510" y="0"/>
                </a:lnTo>
                <a:lnTo>
                  <a:pt x="641510" y="1038882"/>
                </a:lnTo>
                <a:lnTo>
                  <a:pt x="0" y="10388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Freeform 13"/>
          <p:cNvSpPr/>
          <p:nvPr/>
        </p:nvSpPr>
        <p:spPr>
          <a:xfrm>
            <a:off x="13319498" y="14064577"/>
            <a:ext cx="2704541" cy="799603"/>
          </a:xfrm>
          <a:custGeom>
            <a:avLst/>
            <a:gdLst/>
            <a:ahLst/>
            <a:cxnLst/>
            <a:rect l="l" t="t" r="r" b="b"/>
            <a:pathLst>
              <a:path w="2704541" h="799603">
                <a:moveTo>
                  <a:pt x="0" y="0"/>
                </a:moveTo>
                <a:lnTo>
                  <a:pt x="2704541" y="0"/>
                </a:lnTo>
                <a:lnTo>
                  <a:pt x="2704541" y="799604"/>
                </a:lnTo>
                <a:lnTo>
                  <a:pt x="0" y="7996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Freeform 14"/>
          <p:cNvSpPr/>
          <p:nvPr/>
        </p:nvSpPr>
        <p:spPr>
          <a:xfrm>
            <a:off x="16515199" y="13870807"/>
            <a:ext cx="2599219" cy="1187143"/>
          </a:xfrm>
          <a:custGeom>
            <a:avLst/>
            <a:gdLst/>
            <a:ahLst/>
            <a:cxnLst/>
            <a:rect l="l" t="t" r="r" b="b"/>
            <a:pathLst>
              <a:path w="2599219" h="1187143">
                <a:moveTo>
                  <a:pt x="0" y="0"/>
                </a:moveTo>
                <a:lnTo>
                  <a:pt x="2599219" y="0"/>
                </a:lnTo>
                <a:lnTo>
                  <a:pt x="2599219" y="1187144"/>
                </a:lnTo>
                <a:lnTo>
                  <a:pt x="0" y="11871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5" name="Group 15"/>
          <p:cNvGrpSpPr/>
          <p:nvPr/>
        </p:nvGrpSpPr>
        <p:grpSpPr>
          <a:xfrm>
            <a:off x="0" y="0"/>
            <a:ext cx="4766310" cy="2364855"/>
            <a:chOff x="0" y="0"/>
            <a:chExt cx="812800" cy="4032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403279"/>
            </a:xfrm>
            <a:custGeom>
              <a:avLst/>
              <a:gdLst/>
              <a:ahLst/>
              <a:cxnLst/>
              <a:rect l="l" t="t" r="r" b="b"/>
              <a:pathLst>
                <a:path w="812800" h="403279">
                  <a:moveTo>
                    <a:pt x="0" y="0"/>
                  </a:moveTo>
                  <a:lnTo>
                    <a:pt x="812800" y="0"/>
                  </a:lnTo>
                  <a:lnTo>
                    <a:pt x="812800" y="403279"/>
                  </a:lnTo>
                  <a:lnTo>
                    <a:pt x="0" y="403279"/>
                  </a:lnTo>
                  <a:close/>
                </a:path>
              </a:pathLst>
            </a:custGeom>
            <a:solidFill>
              <a:srgbClr val="082A4B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812800" cy="479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16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24258" y="866999"/>
            <a:ext cx="8478122" cy="614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3781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UNESCO SITES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879683" y="5528805"/>
            <a:ext cx="2706858" cy="61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Karlovy Vary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719655" y="7452780"/>
            <a:ext cx="1953890" cy="61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Bamberg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35269" y="6874434"/>
            <a:ext cx="2123280" cy="61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Würzburg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043382" y="6893122"/>
            <a:ext cx="2923471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24"/>
              </a:lnSpc>
              <a:spcBef>
                <a:spcPct val="0"/>
              </a:spcBef>
            </a:pPr>
            <a:r>
              <a:rPr lang="en-US" sz="5270" b="1" dirty="0">
                <a:solidFill>
                  <a:srgbClr val="E6007E"/>
                </a:solidFill>
                <a:latin typeface="Avenir Bold"/>
                <a:ea typeface="Avenir Bold"/>
                <a:cs typeface="Avenir Bold"/>
                <a:sym typeface="Avenir Bold"/>
              </a:rPr>
              <a:t>Bayreuth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329817" y="6086115"/>
            <a:ext cx="2994051" cy="61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Bad Kissingen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299820" y="10987411"/>
            <a:ext cx="2579863" cy="61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Regensburg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020563" y="2786974"/>
            <a:ext cx="1951639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Eisenach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144145" y="2444601"/>
            <a:ext cx="1649251" cy="61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Weimar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053956" y="9376955"/>
            <a:ext cx="2478004" cy="61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Nuremberg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60103" y="10549091"/>
            <a:ext cx="2625067" cy="616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6"/>
              </a:lnSpc>
              <a:spcBef>
                <a:spcPct val="0"/>
              </a:spcBef>
            </a:pPr>
            <a:r>
              <a:rPr lang="en-US" sz="3596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Rothenburg</a:t>
            </a:r>
          </a:p>
        </p:txBody>
      </p:sp>
      <p:sp>
        <p:nvSpPr>
          <p:cNvPr id="29" name="Freeform 29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8897" y="1661937"/>
            <a:ext cx="7304348" cy="3706561"/>
            <a:chOff x="0" y="0"/>
            <a:chExt cx="9739130" cy="494208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3666" b="8673"/>
            <a:stretch>
              <a:fillRect/>
            </a:stretch>
          </p:blipFill>
          <p:spPr>
            <a:xfrm>
              <a:off x="0" y="0"/>
              <a:ext cx="9739130" cy="494208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2448404" y="1661937"/>
            <a:ext cx="7302985" cy="3706561"/>
            <a:chOff x="0" y="0"/>
            <a:chExt cx="9737313" cy="4942081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0773" b="19819"/>
            <a:stretch>
              <a:fillRect/>
            </a:stretch>
          </p:blipFill>
          <p:spPr>
            <a:xfrm>
              <a:off x="0" y="0"/>
              <a:ext cx="9737313" cy="4942081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438897" y="7943850"/>
            <a:ext cx="7304348" cy="3706561"/>
            <a:chOff x="0" y="0"/>
            <a:chExt cx="9739130" cy="4942081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680" t="17460" b="7654"/>
            <a:stretch>
              <a:fillRect/>
            </a:stretch>
          </p:blipFill>
          <p:spPr>
            <a:xfrm>
              <a:off x="0" y="0"/>
              <a:ext cx="9739130" cy="4942081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2457616" y="7943850"/>
            <a:ext cx="7356683" cy="3706561"/>
            <a:chOff x="0" y="0"/>
            <a:chExt cx="9808911" cy="4942081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10989" b="21802"/>
            <a:stretch>
              <a:fillRect/>
            </a:stretch>
          </p:blipFill>
          <p:spPr>
            <a:xfrm>
              <a:off x="0" y="0"/>
              <a:ext cx="9808911" cy="4942081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1438897" y="6144743"/>
            <a:ext cx="8468445" cy="1501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A rural village divided by the Inner German Border, now housing a museum dedicated to the Cold War division.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8897" y="5550153"/>
            <a:ext cx="6222605" cy="622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Mödlareuth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38897" y="12987337"/>
            <a:ext cx="8468445" cy="1501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A historical complex containing monumental architecture from the National Socialist era, used for mass propaganda rallies.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38897" y="11837268"/>
            <a:ext cx="8962494" cy="1178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Documentation Center Nazi Party Rally Grounds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47041" y="5556109"/>
            <a:ext cx="7847958" cy="622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Levi Strauss Museum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57616" y="6138286"/>
            <a:ext cx="8468445" cy="1015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Trace the roots of the American blue jean icon back to his Franconian birthplace.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47041" y="12421827"/>
            <a:ext cx="8468445" cy="1015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An authentic step back in time into traditional rural Franconian farm life.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57616" y="11837268"/>
            <a:ext cx="6222605" cy="622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Kleinlosnitz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348904" y="682146"/>
            <a:ext cx="6444520" cy="799451"/>
            <a:chOff x="0" y="0"/>
            <a:chExt cx="8592693" cy="1065934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85725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302665" y="-104775"/>
              <a:ext cx="5290028" cy="117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AFCA0B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possibilities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8897" y="1661937"/>
            <a:ext cx="7304348" cy="3706561"/>
            <a:chOff x="0" y="0"/>
            <a:chExt cx="9739130" cy="494208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3666" b="8673"/>
            <a:stretch>
              <a:fillRect/>
            </a:stretch>
          </p:blipFill>
          <p:spPr>
            <a:xfrm>
              <a:off x="0" y="0"/>
              <a:ext cx="9739130" cy="494208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2448404" y="1661937"/>
            <a:ext cx="7302985" cy="3706561"/>
            <a:chOff x="0" y="0"/>
            <a:chExt cx="9737313" cy="4942081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0773" b="19819"/>
            <a:stretch>
              <a:fillRect/>
            </a:stretch>
          </p:blipFill>
          <p:spPr>
            <a:xfrm>
              <a:off x="0" y="0"/>
              <a:ext cx="9737313" cy="4942081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438897" y="7943850"/>
            <a:ext cx="7304348" cy="3706561"/>
            <a:chOff x="0" y="0"/>
            <a:chExt cx="9739130" cy="4942081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680" t="17460" b="7654"/>
            <a:stretch>
              <a:fillRect/>
            </a:stretch>
          </p:blipFill>
          <p:spPr>
            <a:xfrm>
              <a:off x="0" y="0"/>
              <a:ext cx="9739130" cy="4942081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2457616" y="7943850"/>
            <a:ext cx="7356683" cy="3706561"/>
            <a:chOff x="0" y="0"/>
            <a:chExt cx="9808911" cy="4942081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10989" b="21802"/>
            <a:stretch>
              <a:fillRect/>
            </a:stretch>
          </p:blipFill>
          <p:spPr>
            <a:xfrm>
              <a:off x="0" y="0"/>
              <a:ext cx="9808911" cy="494208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438897" y="1644493"/>
            <a:ext cx="7304348" cy="3724004"/>
            <a:chOff x="0" y="0"/>
            <a:chExt cx="9739130" cy="4965339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16643" b="6834"/>
            <a:stretch>
              <a:fillRect/>
            </a:stretch>
          </p:blipFill>
          <p:spPr>
            <a:xfrm>
              <a:off x="0" y="0"/>
              <a:ext cx="9739130" cy="4965339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12457616" y="1661937"/>
            <a:ext cx="7293773" cy="3724004"/>
            <a:chOff x="0" y="0"/>
            <a:chExt cx="9725031" cy="4965339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7"/>
            <a:srcRect t="11683" b="11683"/>
            <a:stretch>
              <a:fillRect/>
            </a:stretch>
          </p:blipFill>
          <p:spPr>
            <a:xfrm>
              <a:off x="0" y="0"/>
              <a:ext cx="9725031" cy="4965339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1438897" y="7943850"/>
            <a:ext cx="7304348" cy="3724004"/>
            <a:chOff x="0" y="0"/>
            <a:chExt cx="9739130" cy="496533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8"/>
            <a:srcRect t="11810" b="11810"/>
            <a:stretch>
              <a:fillRect/>
            </a:stretch>
          </p:blipFill>
          <p:spPr>
            <a:xfrm>
              <a:off x="0" y="0"/>
              <a:ext cx="9739130" cy="4965339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12457616" y="7943850"/>
            <a:ext cx="7356683" cy="3724004"/>
            <a:chOff x="0" y="0"/>
            <a:chExt cx="9808911" cy="4965339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9"/>
            <a:srcRect t="10452" b="10452"/>
            <a:stretch>
              <a:fillRect/>
            </a:stretch>
          </p:blipFill>
          <p:spPr>
            <a:xfrm>
              <a:off x="0" y="0"/>
              <a:ext cx="9808911" cy="4965339"/>
            </a:xfrm>
            <a:prstGeom prst="rect">
              <a:avLst/>
            </a:prstGeom>
          </p:spPr>
        </p:pic>
      </p:grpSp>
      <p:sp>
        <p:nvSpPr>
          <p:cNvPr id="18" name="Freeform 18"/>
          <p:cNvSpPr/>
          <p:nvPr/>
        </p:nvSpPr>
        <p:spPr>
          <a:xfrm>
            <a:off x="1483168" y="6203669"/>
            <a:ext cx="466169" cy="317842"/>
          </a:xfrm>
          <a:custGeom>
            <a:avLst/>
            <a:gdLst/>
            <a:ahLst/>
            <a:cxnLst/>
            <a:rect l="l" t="t" r="r" b="b"/>
            <a:pathLst>
              <a:path w="466169" h="317842">
                <a:moveTo>
                  <a:pt x="0" y="0"/>
                </a:moveTo>
                <a:lnTo>
                  <a:pt x="466169" y="0"/>
                </a:lnTo>
                <a:lnTo>
                  <a:pt x="466169" y="317842"/>
                </a:lnTo>
                <a:lnTo>
                  <a:pt x="0" y="317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9" name="Freeform 19"/>
          <p:cNvSpPr/>
          <p:nvPr/>
        </p:nvSpPr>
        <p:spPr>
          <a:xfrm>
            <a:off x="1550708" y="6605684"/>
            <a:ext cx="331089" cy="331089"/>
          </a:xfrm>
          <a:custGeom>
            <a:avLst/>
            <a:gdLst/>
            <a:ahLst/>
            <a:cxnLst/>
            <a:rect l="l" t="t" r="r" b="b"/>
            <a:pathLst>
              <a:path w="331089" h="331089">
                <a:moveTo>
                  <a:pt x="0" y="0"/>
                </a:moveTo>
                <a:lnTo>
                  <a:pt x="331089" y="0"/>
                </a:lnTo>
                <a:lnTo>
                  <a:pt x="331089" y="331090"/>
                </a:lnTo>
                <a:lnTo>
                  <a:pt x="0" y="3310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0" name="TextBox 20"/>
          <p:cNvSpPr txBox="1"/>
          <p:nvPr/>
        </p:nvSpPr>
        <p:spPr>
          <a:xfrm>
            <a:off x="1438897" y="5556109"/>
            <a:ext cx="6251889" cy="62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Urban Art Hotel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40706" y="6040539"/>
            <a:ext cx="757846" cy="52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128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82011" y="6491384"/>
            <a:ext cx="4685311" cy="52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120-140€ per room/night</a:t>
            </a:r>
          </a:p>
        </p:txBody>
      </p:sp>
      <p:sp>
        <p:nvSpPr>
          <p:cNvPr id="23" name="Freeform 23"/>
          <p:cNvSpPr/>
          <p:nvPr/>
        </p:nvSpPr>
        <p:spPr>
          <a:xfrm>
            <a:off x="1483168" y="12505915"/>
            <a:ext cx="466169" cy="317842"/>
          </a:xfrm>
          <a:custGeom>
            <a:avLst/>
            <a:gdLst/>
            <a:ahLst/>
            <a:cxnLst/>
            <a:rect l="l" t="t" r="r" b="b"/>
            <a:pathLst>
              <a:path w="466169" h="317842">
                <a:moveTo>
                  <a:pt x="0" y="0"/>
                </a:moveTo>
                <a:lnTo>
                  <a:pt x="466169" y="0"/>
                </a:lnTo>
                <a:lnTo>
                  <a:pt x="466169" y="317842"/>
                </a:lnTo>
                <a:lnTo>
                  <a:pt x="0" y="317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4" name="Freeform 24"/>
          <p:cNvSpPr/>
          <p:nvPr/>
        </p:nvSpPr>
        <p:spPr>
          <a:xfrm>
            <a:off x="1550708" y="12907930"/>
            <a:ext cx="331089" cy="331089"/>
          </a:xfrm>
          <a:custGeom>
            <a:avLst/>
            <a:gdLst/>
            <a:ahLst/>
            <a:cxnLst/>
            <a:rect l="l" t="t" r="r" b="b"/>
            <a:pathLst>
              <a:path w="331089" h="331089">
                <a:moveTo>
                  <a:pt x="0" y="0"/>
                </a:moveTo>
                <a:lnTo>
                  <a:pt x="331089" y="0"/>
                </a:lnTo>
                <a:lnTo>
                  <a:pt x="331089" y="331089"/>
                </a:lnTo>
                <a:lnTo>
                  <a:pt x="0" y="3310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5" name="TextBox 25"/>
          <p:cNvSpPr txBox="1"/>
          <p:nvPr/>
        </p:nvSpPr>
        <p:spPr>
          <a:xfrm>
            <a:off x="1438897" y="11858354"/>
            <a:ext cx="6251889" cy="62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 u="none" strike="noStrike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Urban Art Hotel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140706" y="12342785"/>
            <a:ext cx="757846" cy="52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209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082011" y="12793630"/>
            <a:ext cx="4685311" cy="52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100-130€ per room/night</a:t>
            </a:r>
          </a:p>
        </p:txBody>
      </p:sp>
      <p:sp>
        <p:nvSpPr>
          <p:cNvPr id="28" name="Freeform 28"/>
          <p:cNvSpPr/>
          <p:nvPr/>
        </p:nvSpPr>
        <p:spPr>
          <a:xfrm>
            <a:off x="12492676" y="6203669"/>
            <a:ext cx="466169" cy="317842"/>
          </a:xfrm>
          <a:custGeom>
            <a:avLst/>
            <a:gdLst/>
            <a:ahLst/>
            <a:cxnLst/>
            <a:rect l="l" t="t" r="r" b="b"/>
            <a:pathLst>
              <a:path w="466169" h="317842">
                <a:moveTo>
                  <a:pt x="0" y="0"/>
                </a:moveTo>
                <a:lnTo>
                  <a:pt x="466168" y="0"/>
                </a:lnTo>
                <a:lnTo>
                  <a:pt x="466168" y="317842"/>
                </a:lnTo>
                <a:lnTo>
                  <a:pt x="0" y="317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9" name="Freeform 29"/>
          <p:cNvSpPr/>
          <p:nvPr/>
        </p:nvSpPr>
        <p:spPr>
          <a:xfrm>
            <a:off x="12560215" y="6605684"/>
            <a:ext cx="331089" cy="331089"/>
          </a:xfrm>
          <a:custGeom>
            <a:avLst/>
            <a:gdLst/>
            <a:ahLst/>
            <a:cxnLst/>
            <a:rect l="l" t="t" r="r" b="b"/>
            <a:pathLst>
              <a:path w="331089" h="331089">
                <a:moveTo>
                  <a:pt x="0" y="0"/>
                </a:moveTo>
                <a:lnTo>
                  <a:pt x="331090" y="0"/>
                </a:lnTo>
                <a:lnTo>
                  <a:pt x="331090" y="331090"/>
                </a:lnTo>
                <a:lnTo>
                  <a:pt x="0" y="3310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0" name="TextBox 30"/>
          <p:cNvSpPr txBox="1"/>
          <p:nvPr/>
        </p:nvSpPr>
        <p:spPr>
          <a:xfrm>
            <a:off x="12448404" y="5556109"/>
            <a:ext cx="6251889" cy="62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Hotel Rheingold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50213" y="6040539"/>
            <a:ext cx="757846" cy="52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293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091518" y="6491384"/>
            <a:ext cx="4685311" cy="52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100-120€ per room/night</a:t>
            </a:r>
          </a:p>
        </p:txBody>
      </p:sp>
      <p:sp>
        <p:nvSpPr>
          <p:cNvPr id="33" name="Freeform 33"/>
          <p:cNvSpPr/>
          <p:nvPr/>
        </p:nvSpPr>
        <p:spPr>
          <a:xfrm>
            <a:off x="12492676" y="12505915"/>
            <a:ext cx="466169" cy="317842"/>
          </a:xfrm>
          <a:custGeom>
            <a:avLst/>
            <a:gdLst/>
            <a:ahLst/>
            <a:cxnLst/>
            <a:rect l="l" t="t" r="r" b="b"/>
            <a:pathLst>
              <a:path w="466169" h="317842">
                <a:moveTo>
                  <a:pt x="0" y="0"/>
                </a:moveTo>
                <a:lnTo>
                  <a:pt x="466168" y="0"/>
                </a:lnTo>
                <a:lnTo>
                  <a:pt x="466168" y="317842"/>
                </a:lnTo>
                <a:lnTo>
                  <a:pt x="0" y="317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4" name="Freeform 34"/>
          <p:cNvSpPr/>
          <p:nvPr/>
        </p:nvSpPr>
        <p:spPr>
          <a:xfrm>
            <a:off x="12560215" y="12907930"/>
            <a:ext cx="331089" cy="331089"/>
          </a:xfrm>
          <a:custGeom>
            <a:avLst/>
            <a:gdLst/>
            <a:ahLst/>
            <a:cxnLst/>
            <a:rect l="l" t="t" r="r" b="b"/>
            <a:pathLst>
              <a:path w="331089" h="331089">
                <a:moveTo>
                  <a:pt x="0" y="0"/>
                </a:moveTo>
                <a:lnTo>
                  <a:pt x="331090" y="0"/>
                </a:lnTo>
                <a:lnTo>
                  <a:pt x="331090" y="331089"/>
                </a:lnTo>
                <a:lnTo>
                  <a:pt x="0" y="3310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5" name="TextBox 35"/>
          <p:cNvSpPr txBox="1"/>
          <p:nvPr/>
        </p:nvSpPr>
        <p:spPr>
          <a:xfrm>
            <a:off x="12448404" y="11858354"/>
            <a:ext cx="6251889" cy="625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5"/>
              </a:lnSpc>
              <a:spcBef>
                <a:spcPct val="0"/>
              </a:spcBef>
            </a:pPr>
            <a:r>
              <a:rPr lang="en-US" sz="3704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Arvena Kongress 4*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150213" y="12342785"/>
            <a:ext cx="757846" cy="52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390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091518" y="12793630"/>
            <a:ext cx="4685311" cy="52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34"/>
              </a:lnSpc>
              <a:spcBef>
                <a:spcPct val="0"/>
              </a:spcBef>
            </a:pPr>
            <a:r>
              <a:rPr lang="en-US" sz="2739" u="none" strike="noStrike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110-130€ per room/night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348904" y="682146"/>
            <a:ext cx="6444520" cy="799451"/>
            <a:chOff x="0" y="0"/>
            <a:chExt cx="8592693" cy="1065934"/>
          </a:xfrm>
        </p:grpSpPr>
        <p:sp>
          <p:nvSpPr>
            <p:cNvPr id="39" name="TextBox 39"/>
            <p:cNvSpPr txBox="1"/>
            <p:nvPr/>
          </p:nvSpPr>
          <p:spPr>
            <a:xfrm>
              <a:off x="0" y="-85725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302665" y="-104775"/>
              <a:ext cx="5290028" cy="117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AFCA0B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possibilities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6935" y="4466516"/>
            <a:ext cx="22696630" cy="529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8369" lvl="1" indent="-464185" algn="l">
              <a:lnSpc>
                <a:spcPts val="6922"/>
              </a:lnSpc>
              <a:buFont typeface="Arial"/>
              <a:buChar char="•"/>
            </a:pP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Unexpected </a:t>
            </a:r>
            <a:r>
              <a:rPr lang="en-US" sz="4299" b="1">
                <a:solidFill>
                  <a:srgbClr val="AFCA0B"/>
                </a:solidFill>
                <a:latin typeface="Avenir Bold"/>
                <a:ea typeface="Avenir Bold"/>
                <a:cs typeface="Avenir Bold"/>
                <a:sym typeface="Avenir Bold"/>
              </a:rPr>
              <a:t>good location</a:t>
            </a: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:</a:t>
            </a:r>
            <a:r>
              <a:rPr lang="en-US" sz="429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 Excellent connection to international Airports</a:t>
            </a:r>
          </a:p>
          <a:p>
            <a:pPr marL="928369" lvl="1" indent="-464185" algn="l">
              <a:lnSpc>
                <a:spcPts val="6922"/>
              </a:lnSpc>
              <a:buFont typeface="Arial"/>
              <a:buChar char="•"/>
            </a:pP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Unexpected </a:t>
            </a:r>
            <a:r>
              <a:rPr lang="en-US" sz="4299" b="1">
                <a:solidFill>
                  <a:srgbClr val="AFCA0B"/>
                </a:solidFill>
                <a:latin typeface="Avenir Bold"/>
                <a:ea typeface="Avenir Bold"/>
                <a:cs typeface="Avenir Bold"/>
                <a:sym typeface="Avenir Bold"/>
              </a:rPr>
              <a:t>UNESCO</a:t>
            </a: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:</a:t>
            </a:r>
            <a:r>
              <a:rPr lang="en-US" sz="429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 12 sites in less than 3 hours</a:t>
            </a:r>
          </a:p>
          <a:p>
            <a:pPr marL="928369" lvl="1" indent="-464185" algn="l">
              <a:lnSpc>
                <a:spcPts val="6922"/>
              </a:lnSpc>
              <a:buFont typeface="Arial"/>
              <a:buChar char="•"/>
            </a:pP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Unexpected </a:t>
            </a:r>
            <a:r>
              <a:rPr lang="en-US" sz="4299" b="1">
                <a:solidFill>
                  <a:srgbClr val="AFCA0B"/>
                </a:solidFill>
                <a:latin typeface="Avenir Bold"/>
                <a:ea typeface="Avenir Bold"/>
                <a:cs typeface="Avenir Bold"/>
                <a:sym typeface="Avenir Bold"/>
              </a:rPr>
              <a:t>variety of beer</a:t>
            </a: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:</a:t>
            </a:r>
            <a:r>
              <a:rPr lang="en-US" sz="429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 highest density of breweries in the world</a:t>
            </a:r>
          </a:p>
          <a:p>
            <a:pPr marL="928369" lvl="1" indent="-464185" algn="l">
              <a:lnSpc>
                <a:spcPts val="6922"/>
              </a:lnSpc>
              <a:buFont typeface="Arial"/>
              <a:buChar char="•"/>
            </a:pP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Unexpected </a:t>
            </a:r>
            <a:r>
              <a:rPr lang="en-US" sz="4299" b="1">
                <a:solidFill>
                  <a:srgbClr val="AFCA0B"/>
                </a:solidFill>
                <a:latin typeface="Avenir Bold"/>
                <a:ea typeface="Avenir Bold"/>
                <a:cs typeface="Avenir Bold"/>
                <a:sym typeface="Avenir Bold"/>
              </a:rPr>
              <a:t>green</a:t>
            </a: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:</a:t>
            </a:r>
            <a:r>
              <a:rPr lang="en-US" sz="429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 located between the Fichtel Mountains and Franconian Switzerland</a:t>
            </a:r>
          </a:p>
          <a:p>
            <a:pPr marL="928369" lvl="1" indent="-464185" algn="l">
              <a:lnSpc>
                <a:spcPts val="6922"/>
              </a:lnSpc>
              <a:buFont typeface="Arial"/>
              <a:buChar char="•"/>
            </a:pP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Unexpected </a:t>
            </a:r>
            <a:r>
              <a:rPr lang="en-US" sz="4299" b="1">
                <a:solidFill>
                  <a:srgbClr val="AFCA0B"/>
                </a:solidFill>
                <a:latin typeface="Avenir Bold"/>
                <a:ea typeface="Avenir Bold"/>
                <a:cs typeface="Avenir Bold"/>
                <a:sym typeface="Avenir Bold"/>
              </a:rPr>
              <a:t>price value ratio</a:t>
            </a:r>
          </a:p>
          <a:p>
            <a:pPr marL="928369" lvl="1" indent="-464185" algn="l">
              <a:lnSpc>
                <a:spcPts val="6922"/>
              </a:lnSpc>
              <a:buFont typeface="Arial"/>
              <a:buChar char="•"/>
            </a:pP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Unexpected </a:t>
            </a:r>
            <a:r>
              <a:rPr lang="en-US" sz="4299" b="1">
                <a:solidFill>
                  <a:srgbClr val="AFCA0B"/>
                </a:solidFill>
                <a:latin typeface="Avenir Bold"/>
                <a:ea typeface="Avenir Bold"/>
                <a:cs typeface="Avenir Bold"/>
                <a:sym typeface="Avenir Bold"/>
              </a:rPr>
              <a:t>“undercrowded”</a:t>
            </a:r>
            <a:r>
              <a:rPr lang="en-US" sz="4299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:</a:t>
            </a:r>
            <a:r>
              <a:rPr lang="en-US" sz="4299">
                <a:solidFill>
                  <a:srgbClr val="094073"/>
                </a:solidFill>
                <a:latin typeface="Avenir"/>
                <a:ea typeface="Avenir"/>
                <a:cs typeface="Avenir"/>
                <a:sym typeface="Avenir"/>
              </a:rPr>
              <a:t> Rising star without overtourism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5262" y="3841541"/>
            <a:ext cx="44531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</a:pPr>
            <a:r>
              <a:rPr lang="en-US" sz="4200" b="1">
                <a:solidFill>
                  <a:srgbClr val="094073"/>
                </a:solidFill>
                <a:latin typeface="Avenir Bold"/>
                <a:ea typeface="Avenir Bold"/>
                <a:cs typeface="Avenir Bold"/>
                <a:sym typeface="Avenir Bold"/>
              </a:rPr>
              <a:t>Why Bayreuth?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48904" y="610059"/>
            <a:ext cx="6053612" cy="799451"/>
            <a:chOff x="0" y="0"/>
            <a:chExt cx="8071482" cy="1065934"/>
          </a:xfrm>
        </p:grpSpPr>
        <p:sp>
          <p:nvSpPr>
            <p:cNvPr id="5" name="TextBox 5"/>
            <p:cNvSpPr txBox="1"/>
            <p:nvPr/>
          </p:nvSpPr>
          <p:spPr>
            <a:xfrm>
              <a:off x="0" y="10392"/>
              <a:ext cx="3823500" cy="95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00"/>
                </a:lnSpc>
              </a:pPr>
              <a:r>
                <a:rPr lang="en-US" sz="4357" b="1">
                  <a:solidFill>
                    <a:srgbClr val="283583"/>
                  </a:solidFill>
                  <a:latin typeface="Antonio Bold"/>
                  <a:ea typeface="Antonio Bold"/>
                  <a:cs typeface="Antonio Bold"/>
                  <a:sym typeface="Antonio Bold"/>
                </a:rPr>
                <a:t>#UNEXPECTED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781454" y="-104775"/>
              <a:ext cx="5290028" cy="117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85"/>
                </a:lnSpc>
              </a:pPr>
              <a:r>
                <a:rPr lang="en-US" sz="5275" spc="-221">
                  <a:solidFill>
                    <a:srgbClr val="AFCA0B"/>
                  </a:solidFill>
                  <a:latin typeface="Permanent Park"/>
                  <a:ea typeface="Permanent Park"/>
                  <a:cs typeface="Permanent Park"/>
                  <a:sym typeface="Permanent Park"/>
                </a:rPr>
                <a:t>bayreuth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9168168" y="13438070"/>
            <a:ext cx="3308314" cy="1845529"/>
          </a:xfrm>
          <a:custGeom>
            <a:avLst/>
            <a:gdLst/>
            <a:ahLst/>
            <a:cxnLst/>
            <a:rect l="l" t="t" r="r" b="b"/>
            <a:pathLst>
              <a:path w="3308314" h="1845529">
                <a:moveTo>
                  <a:pt x="0" y="0"/>
                </a:moveTo>
                <a:lnTo>
                  <a:pt x="3308314" y="0"/>
                </a:lnTo>
                <a:lnTo>
                  <a:pt x="3308314" y="1845529"/>
                </a:lnTo>
                <a:lnTo>
                  <a:pt x="0" y="18455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489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</Words>
  <Application>Microsoft Office PowerPoint</Application>
  <PresentationFormat>Benutzerdefiniert</PresentationFormat>
  <Paragraphs>135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1" baseType="lpstr">
      <vt:lpstr>Antonio Bold</vt:lpstr>
      <vt:lpstr>Avenir</vt:lpstr>
      <vt:lpstr>Avenir Bold</vt:lpstr>
      <vt:lpstr>Arial</vt:lpstr>
      <vt:lpstr>Antonio</vt:lpstr>
      <vt:lpstr>Calibri</vt:lpstr>
      <vt:lpstr>Permanent Park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iPad Pro: Presentation US 2026 (2420 x 1668 px)</dc:title>
  <cp:lastModifiedBy>Kilian von Chamier</cp:lastModifiedBy>
  <cp:revision>2</cp:revision>
  <dcterms:created xsi:type="dcterms:W3CDTF">2006-08-16T00:00:00Z</dcterms:created>
  <dcterms:modified xsi:type="dcterms:W3CDTF">2026-09-08T12:30:02Z</dcterms:modified>
  <dc:identifier>DAHUPA2lVAo</dc:identifier>
</cp:coreProperties>
</file>